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57" r:id="rId3"/>
    <p:sldId id="258" r:id="rId4"/>
    <p:sldId id="259" r:id="rId5"/>
    <p:sldId id="260" r:id="rId6"/>
    <p:sldId id="264"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02" d="100"/>
          <a:sy n="102" d="100"/>
        </p:scale>
        <p:origin x="13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B1096-9667-40B3-9CA3-52FF52D051DC}" type="datetimeFigureOut">
              <a:rPr lang="en-IN" smtClean="0"/>
              <a:t>05-10-2023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F0518-2524-46DC-9299-0FDF3BBD506D}" type="slidenum">
              <a:rPr lang="en-IN" smtClean="0"/>
              <a:t>‹#›</a:t>
            </a:fld>
            <a:endParaRPr lang="en-IN"/>
          </a:p>
        </p:txBody>
      </p:sp>
    </p:spTree>
    <p:extLst>
      <p:ext uri="{BB962C8B-B14F-4D97-AF65-F5344CB8AC3E}">
        <p14:creationId xmlns:p14="http://schemas.microsoft.com/office/powerpoint/2010/main" val="2902823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DFDC1CA-AB60-4197-BD12-A0566D764076}" type="datetime1">
              <a:rPr lang="en-IN" smtClean="0"/>
              <a:t>05-10-2023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9025005-4F6F-48A2-96AE-98A58A4A28C9}" type="slidenum">
              <a:rPr lang="en-IN" smtClean="0"/>
              <a:t>‹#›</a:t>
            </a:fld>
            <a:endParaRPr lang="en-IN"/>
          </a:p>
        </p:txBody>
      </p:sp>
    </p:spTree>
    <p:extLst>
      <p:ext uri="{BB962C8B-B14F-4D97-AF65-F5344CB8AC3E}">
        <p14:creationId xmlns:p14="http://schemas.microsoft.com/office/powerpoint/2010/main" val="1162010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2C948E3-075D-478B-9156-01F72BE24AAF}" type="datetime1">
              <a:rPr lang="en-IN" smtClean="0"/>
              <a:t>05-10-2023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9025005-4F6F-48A2-96AE-98A58A4A28C9}" type="slidenum">
              <a:rPr lang="en-IN" smtClean="0"/>
              <a:t>‹#›</a:t>
            </a:fld>
            <a:endParaRPr lang="en-IN"/>
          </a:p>
        </p:txBody>
      </p:sp>
    </p:spTree>
    <p:extLst>
      <p:ext uri="{BB962C8B-B14F-4D97-AF65-F5344CB8AC3E}">
        <p14:creationId xmlns:p14="http://schemas.microsoft.com/office/powerpoint/2010/main" val="3940915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1473BEC-1F30-42AE-BF80-99624CFCEDBE}" type="datetime1">
              <a:rPr lang="en-IN" smtClean="0"/>
              <a:t>05-10-2023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9025005-4F6F-48A2-96AE-98A58A4A28C9}" type="slidenum">
              <a:rPr lang="en-IN" smtClean="0"/>
              <a:t>‹#›</a:t>
            </a:fld>
            <a:endParaRPr lang="en-IN"/>
          </a:p>
        </p:txBody>
      </p:sp>
    </p:spTree>
    <p:extLst>
      <p:ext uri="{BB962C8B-B14F-4D97-AF65-F5344CB8AC3E}">
        <p14:creationId xmlns:p14="http://schemas.microsoft.com/office/powerpoint/2010/main" val="3712128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A918368-6FB5-411A-9B41-479910E96967}" type="datetime1">
              <a:rPr lang="en-IN" smtClean="0"/>
              <a:t>05-10-2023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9025005-4F6F-48A2-96AE-98A58A4A28C9}" type="slidenum">
              <a:rPr lang="en-IN" smtClean="0"/>
              <a:t>‹#›</a:t>
            </a:fld>
            <a:endParaRPr lang="en-IN"/>
          </a:p>
        </p:txBody>
      </p:sp>
    </p:spTree>
    <p:extLst>
      <p:ext uri="{BB962C8B-B14F-4D97-AF65-F5344CB8AC3E}">
        <p14:creationId xmlns:p14="http://schemas.microsoft.com/office/powerpoint/2010/main" val="86756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948647-0BE3-4A9D-A8C2-9DD911032801}" type="datetime1">
              <a:rPr lang="en-IN" smtClean="0"/>
              <a:t>05-10-2023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9025005-4F6F-48A2-96AE-98A58A4A28C9}" type="slidenum">
              <a:rPr lang="en-IN" smtClean="0"/>
              <a:t>‹#›</a:t>
            </a:fld>
            <a:endParaRPr lang="en-IN"/>
          </a:p>
        </p:txBody>
      </p:sp>
    </p:spTree>
    <p:extLst>
      <p:ext uri="{BB962C8B-B14F-4D97-AF65-F5344CB8AC3E}">
        <p14:creationId xmlns:p14="http://schemas.microsoft.com/office/powerpoint/2010/main" val="394796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795A3FA9-6FC5-4EAC-9D3F-A1F8C05A6080}" type="datetime1">
              <a:rPr lang="en-IN" smtClean="0"/>
              <a:t>05-10-2023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9025005-4F6F-48A2-96AE-98A58A4A28C9}" type="slidenum">
              <a:rPr lang="en-IN" smtClean="0"/>
              <a:t>‹#›</a:t>
            </a:fld>
            <a:endParaRPr lang="en-IN"/>
          </a:p>
        </p:txBody>
      </p:sp>
    </p:spTree>
    <p:extLst>
      <p:ext uri="{BB962C8B-B14F-4D97-AF65-F5344CB8AC3E}">
        <p14:creationId xmlns:p14="http://schemas.microsoft.com/office/powerpoint/2010/main" val="784733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08FB4E0-2643-4E5C-90CF-1DA6F87A1988}" type="datetime1">
              <a:rPr lang="en-IN" smtClean="0"/>
              <a:t>05-10-2023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9025005-4F6F-48A2-96AE-98A58A4A28C9}" type="slidenum">
              <a:rPr lang="en-IN" smtClean="0"/>
              <a:t>‹#›</a:t>
            </a:fld>
            <a:endParaRPr lang="en-IN"/>
          </a:p>
        </p:txBody>
      </p:sp>
    </p:spTree>
    <p:extLst>
      <p:ext uri="{BB962C8B-B14F-4D97-AF65-F5344CB8AC3E}">
        <p14:creationId xmlns:p14="http://schemas.microsoft.com/office/powerpoint/2010/main" val="1330371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CDE78C1-FD34-4FE1-BF80-A959744FA88A}" type="datetime1">
              <a:rPr lang="en-IN" smtClean="0"/>
              <a:t>05-10-2023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9025005-4F6F-48A2-96AE-98A58A4A28C9}" type="slidenum">
              <a:rPr lang="en-IN" smtClean="0"/>
              <a:t>‹#›</a:t>
            </a:fld>
            <a:endParaRPr lang="en-IN"/>
          </a:p>
        </p:txBody>
      </p:sp>
    </p:spTree>
    <p:extLst>
      <p:ext uri="{BB962C8B-B14F-4D97-AF65-F5344CB8AC3E}">
        <p14:creationId xmlns:p14="http://schemas.microsoft.com/office/powerpoint/2010/main" val="1077914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DB5AF-D54C-426A-9FAB-17773477003F}" type="datetime1">
              <a:rPr lang="en-IN" smtClean="0"/>
              <a:t>05-10-2023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9025005-4F6F-48A2-96AE-98A58A4A28C9}" type="slidenum">
              <a:rPr lang="en-IN" smtClean="0"/>
              <a:t>‹#›</a:t>
            </a:fld>
            <a:endParaRPr lang="en-IN"/>
          </a:p>
        </p:txBody>
      </p:sp>
    </p:spTree>
    <p:extLst>
      <p:ext uri="{BB962C8B-B14F-4D97-AF65-F5344CB8AC3E}">
        <p14:creationId xmlns:p14="http://schemas.microsoft.com/office/powerpoint/2010/main" val="2177618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86DEF4-1D8E-4958-B0F4-3A75532B8A5D}" type="datetime1">
              <a:rPr lang="en-IN" smtClean="0"/>
              <a:t>05-10-2023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9025005-4F6F-48A2-96AE-98A58A4A28C9}" type="slidenum">
              <a:rPr lang="en-IN" smtClean="0"/>
              <a:t>‹#›</a:t>
            </a:fld>
            <a:endParaRPr lang="en-IN"/>
          </a:p>
        </p:txBody>
      </p:sp>
    </p:spTree>
    <p:extLst>
      <p:ext uri="{BB962C8B-B14F-4D97-AF65-F5344CB8AC3E}">
        <p14:creationId xmlns:p14="http://schemas.microsoft.com/office/powerpoint/2010/main" val="2850721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D7A2F2-E4C5-43C0-8B9B-BE4D0436F28A}" type="datetime1">
              <a:rPr lang="en-IN" smtClean="0"/>
              <a:t>05-10-2023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9025005-4F6F-48A2-96AE-98A58A4A28C9}" type="slidenum">
              <a:rPr lang="en-IN" smtClean="0"/>
              <a:t>‹#›</a:t>
            </a:fld>
            <a:endParaRPr lang="en-IN"/>
          </a:p>
        </p:txBody>
      </p:sp>
    </p:spTree>
    <p:extLst>
      <p:ext uri="{BB962C8B-B14F-4D97-AF65-F5344CB8AC3E}">
        <p14:creationId xmlns:p14="http://schemas.microsoft.com/office/powerpoint/2010/main" val="328628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678772-B38C-4400-868B-20B21C84F16A}" type="datetime1">
              <a:rPr lang="en-IN" smtClean="0"/>
              <a:t>05-10-2023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25005-4F6F-48A2-96AE-98A58A4A28C9}" type="slidenum">
              <a:rPr lang="en-IN" smtClean="0"/>
              <a:t>‹#›</a:t>
            </a:fld>
            <a:endParaRPr lang="en-IN"/>
          </a:p>
        </p:txBody>
      </p:sp>
    </p:spTree>
    <p:extLst>
      <p:ext uri="{BB962C8B-B14F-4D97-AF65-F5344CB8AC3E}">
        <p14:creationId xmlns:p14="http://schemas.microsoft.com/office/powerpoint/2010/main" val="1761228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9876" y="565608"/>
            <a:ext cx="10930271" cy="2988297"/>
          </a:xfrm>
        </p:spPr>
        <p:txBody>
          <a:bodyPr>
            <a:normAutofit/>
          </a:bodyPr>
          <a:lstStyle/>
          <a:p>
            <a:r>
              <a:rPr lang="en-US" sz="4000" b="1" dirty="0" smtClean="0"/>
              <a:t>WEST BENGAL STATE UNIVERSITY </a:t>
            </a:r>
            <a:br>
              <a:rPr lang="en-US" sz="4000" b="1" dirty="0" smtClean="0"/>
            </a:br>
            <a:r>
              <a:rPr lang="en-US" sz="4000" b="1" dirty="0" smtClean="0"/>
              <a:t>HMMCW- DAKSHINESWAR</a:t>
            </a:r>
            <a:br>
              <a:rPr lang="en-US" sz="4000" b="1" dirty="0" smtClean="0"/>
            </a:br>
            <a:r>
              <a:rPr lang="en-US" sz="4000" b="1" dirty="0" smtClean="0"/>
              <a:t>ZOOACOR01T-UNIT 03: CNIDARIA POLYMORPHISM AND METAGENESIS</a:t>
            </a:r>
            <a:r>
              <a:rPr lang="en-US" sz="4000" dirty="0" smtClean="0"/>
              <a:t/>
            </a:r>
            <a:br>
              <a:rPr lang="en-US" sz="4000" dirty="0" smtClean="0"/>
            </a:br>
            <a:r>
              <a:rPr lang="en-US" sz="1800" b="1" dirty="0" smtClean="0"/>
              <a:t>Rituparna </a:t>
            </a:r>
            <a:r>
              <a:rPr lang="en-US" sz="1800" b="1" dirty="0" smtClean="0"/>
              <a:t>Maity</a:t>
            </a:r>
            <a:br>
              <a:rPr lang="en-US" sz="1800" b="1" dirty="0" smtClean="0"/>
            </a:br>
            <a:r>
              <a:rPr lang="en-US" sz="1800" b="1" dirty="0" smtClean="0"/>
              <a:t>Department of Zoology</a:t>
            </a:r>
            <a:endParaRPr lang="en-IN" sz="1800" b="1" dirty="0"/>
          </a:p>
        </p:txBody>
      </p:sp>
      <p:sp>
        <p:nvSpPr>
          <p:cNvPr id="3" name="Subtitle 2"/>
          <p:cNvSpPr>
            <a:spLocks noGrp="1"/>
          </p:cNvSpPr>
          <p:nvPr>
            <p:ph type="subTitle" idx="1"/>
          </p:nvPr>
        </p:nvSpPr>
        <p:spPr>
          <a:xfrm>
            <a:off x="924910" y="4758176"/>
            <a:ext cx="9984828" cy="1022514"/>
          </a:xfrm>
        </p:spPr>
        <p:txBody>
          <a:bodyPr>
            <a:normAutofit lnSpcReduction="10000"/>
          </a:bodyPr>
          <a:lstStyle/>
          <a:p>
            <a:r>
              <a:rPr lang="en-US" b="1" dirty="0" smtClean="0"/>
              <a:t>Polymorphism </a:t>
            </a:r>
            <a:r>
              <a:rPr lang="en-US" dirty="0" smtClean="0"/>
              <a:t>may be defined as the existence of various physiological and morphological forms represented by an extensive association within a single species.</a:t>
            </a:r>
          </a:p>
          <a:p>
            <a:endParaRPr lang="en-IN" dirty="0"/>
          </a:p>
        </p:txBody>
      </p:sp>
    </p:spTree>
    <p:extLst>
      <p:ext uri="{BB962C8B-B14F-4D97-AF65-F5344CB8AC3E}">
        <p14:creationId xmlns:p14="http://schemas.microsoft.com/office/powerpoint/2010/main" val="2820745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127" y="0"/>
            <a:ext cx="10774143" cy="872359"/>
          </a:xfrm>
        </p:spPr>
        <p:txBody>
          <a:bodyPr>
            <a:normAutofit/>
          </a:bodyPr>
          <a:lstStyle/>
          <a:p>
            <a:r>
              <a:rPr lang="en-US" sz="1400" dirty="0"/>
              <a:t>T</a:t>
            </a:r>
            <a:r>
              <a:rPr lang="en-US" sz="1400" dirty="0" smtClean="0"/>
              <a:t>he existence of indi­viduals of a single species in more than one forms and functions is called </a:t>
            </a:r>
            <a:r>
              <a:rPr lang="en-US" sz="1400" b="1" dirty="0" err="1" smtClean="0"/>
              <a:t>zooids.</a:t>
            </a:r>
            <a:r>
              <a:rPr lang="en-US" sz="1400" dirty="0" err="1" smtClean="0"/>
              <a:t>Polymorphism</a:t>
            </a:r>
            <a:r>
              <a:rPr lang="en-US" sz="1400" dirty="0" smtClean="0"/>
              <a:t> </a:t>
            </a:r>
            <a:r>
              <a:rPr lang="en-US" sz="1400" dirty="0"/>
              <a:t>is due to the </a:t>
            </a:r>
            <a:r>
              <a:rPr lang="en-US" sz="1400" b="1" dirty="0"/>
              <a:t>division of </a:t>
            </a:r>
            <a:r>
              <a:rPr lang="en-US" sz="1400" b="1" dirty="0" err="1"/>
              <a:t>labour</a:t>
            </a:r>
            <a:r>
              <a:rPr lang="en-US" sz="1400" b="1" dirty="0"/>
              <a:t>, diversifica­tion of forms and specialization</a:t>
            </a:r>
            <a:r>
              <a:rPr lang="en-US" sz="1400" dirty="0" smtClean="0"/>
              <a:t>.</a:t>
            </a:r>
            <a:r>
              <a:rPr lang="en-US" sz="1400" dirty="0"/>
              <a:t> In the colonial forms, disoperation ceases gradually and is replaced by </a:t>
            </a:r>
            <a:r>
              <a:rPr lang="en-US" sz="1400" dirty="0" smtClean="0"/>
              <a:t>cooperation</a:t>
            </a:r>
            <a:r>
              <a:rPr lang="en-US" sz="1400" dirty="0"/>
              <a:t>. Finally the whole colony appears as a single individual, and the zooids function collectively for the inter­est of the colony (Barrington 1979).</a:t>
            </a:r>
            <a:endParaRPr lang="en-IN" sz="1400" b="1" dirty="0"/>
          </a:p>
        </p:txBody>
      </p:sp>
      <p:sp>
        <p:nvSpPr>
          <p:cNvPr id="3" name="Text Placeholder 2"/>
          <p:cNvSpPr>
            <a:spLocks noGrp="1"/>
          </p:cNvSpPr>
          <p:nvPr>
            <p:ph type="body" idx="1"/>
          </p:nvPr>
        </p:nvSpPr>
        <p:spPr>
          <a:xfrm>
            <a:off x="839788" y="1114098"/>
            <a:ext cx="5157787" cy="2858812"/>
          </a:xfrm>
        </p:spPr>
        <p:txBody>
          <a:bodyPr>
            <a:noAutofit/>
          </a:bodyPr>
          <a:lstStyle/>
          <a:p>
            <a:r>
              <a:rPr lang="en-US" sz="1200" b="0" dirty="0" smtClean="0">
                <a:latin typeface="Calibri" panose="020F0502020204030204" pitchFamily="34" charset="0"/>
                <a:cs typeface="Calibri" panose="020F0502020204030204" pitchFamily="34" charset="0"/>
              </a:rPr>
              <a:t>Polyps are tubular structures with an outer epidermis, an inner gut sac ( coelenteron) lined with </a:t>
            </a:r>
            <a:r>
              <a:rPr lang="en-US" sz="1200" b="0" dirty="0" err="1" smtClean="0">
                <a:latin typeface="Calibri" panose="020F0502020204030204" pitchFamily="34" charset="0"/>
                <a:cs typeface="Calibri" panose="020F0502020204030204" pitchFamily="34" charset="0"/>
              </a:rPr>
              <a:t>gastrodermis</a:t>
            </a:r>
            <a:r>
              <a:rPr lang="en-US" sz="1200" b="0" dirty="0" smtClean="0">
                <a:latin typeface="Calibri" panose="020F0502020204030204" pitchFamily="34" charset="0"/>
                <a:cs typeface="Calibri" panose="020F0502020204030204" pitchFamily="34" charset="0"/>
              </a:rPr>
              <a:t>, and a layer of jelly-like mesoglea or mesenchyme in between. The fundamental </a:t>
            </a:r>
            <a:r>
              <a:rPr lang="en-US" sz="1200" b="0" dirty="0" err="1" smtClean="0">
                <a:latin typeface="Calibri" panose="020F0502020204030204" pitchFamily="34" charset="0"/>
                <a:cs typeface="Calibri" panose="020F0502020204030204" pitchFamily="34" charset="0"/>
              </a:rPr>
              <a:t>polypoid</a:t>
            </a:r>
            <a:r>
              <a:rPr lang="en-US" sz="1200" b="0" dirty="0" smtClean="0">
                <a:latin typeface="Calibri" panose="020F0502020204030204" pitchFamily="34" charset="0"/>
                <a:cs typeface="Calibri" panose="020F0502020204030204" pitchFamily="34" charset="0"/>
              </a:rPr>
              <a:t> symmetry is radial, although as a result of subtle modifications most species possess a </a:t>
            </a:r>
            <a:r>
              <a:rPr lang="en-US" sz="1200" b="0" dirty="0" err="1" smtClean="0">
                <a:latin typeface="Calibri" panose="020F0502020204030204" pitchFamily="34" charset="0"/>
                <a:cs typeface="Calibri" panose="020F0502020204030204" pitchFamily="34" charset="0"/>
              </a:rPr>
              <a:t>biradial</a:t>
            </a:r>
            <a:r>
              <a:rPr lang="en-US" sz="1200" b="0" dirty="0" smtClean="0">
                <a:latin typeface="Calibri" panose="020F0502020204030204" pitchFamily="34" charset="0"/>
                <a:cs typeface="Calibri" panose="020F0502020204030204" pitchFamily="34" charset="0"/>
              </a:rPr>
              <a:t> or </a:t>
            </a:r>
            <a:r>
              <a:rPr lang="en-US" sz="1200" b="0" dirty="0" err="1" smtClean="0">
                <a:latin typeface="Calibri" panose="020F0502020204030204" pitchFamily="34" charset="0"/>
                <a:cs typeface="Calibri" panose="020F0502020204030204" pitchFamily="34" charset="0"/>
              </a:rPr>
              <a:t>quadriradial</a:t>
            </a:r>
            <a:r>
              <a:rPr lang="en-US" sz="1200" b="0" dirty="0" smtClean="0">
                <a:latin typeface="Calibri" panose="020F0502020204030204" pitchFamily="34" charset="0"/>
                <a:cs typeface="Calibri" panose="020F0502020204030204" pitchFamily="34" charset="0"/>
              </a:rPr>
              <a:t> symmetry. </a:t>
            </a:r>
          </a:p>
          <a:p>
            <a:r>
              <a:rPr lang="en-US" sz="1200" b="0" dirty="0" smtClean="0">
                <a:latin typeface="Calibri" panose="020F0502020204030204" pitchFamily="34" charset="0"/>
                <a:cs typeface="Calibri" panose="020F0502020204030204" pitchFamily="34" charset="0"/>
              </a:rPr>
              <a:t>The main body axis runs longitudinally through the mouth (oral end) to the base (</a:t>
            </a:r>
            <a:r>
              <a:rPr lang="en-US" sz="1200" b="0" dirty="0" err="1" smtClean="0">
                <a:latin typeface="Calibri" panose="020F0502020204030204" pitchFamily="34" charset="0"/>
                <a:cs typeface="Calibri" panose="020F0502020204030204" pitchFamily="34" charset="0"/>
              </a:rPr>
              <a:t>aboral</a:t>
            </a:r>
            <a:r>
              <a:rPr lang="en-US" sz="1200" b="0" dirty="0" smtClean="0">
                <a:latin typeface="Calibri" panose="020F0502020204030204" pitchFamily="34" charset="0"/>
                <a:cs typeface="Calibri" panose="020F0502020204030204" pitchFamily="34" charset="0"/>
              </a:rPr>
              <a:t> end) of the polyp. The </a:t>
            </a:r>
            <a:r>
              <a:rPr lang="en-US" sz="1200" b="0" dirty="0" err="1" smtClean="0">
                <a:latin typeface="Calibri" panose="020F0502020204030204" pitchFamily="34" charset="0"/>
                <a:cs typeface="Calibri" panose="020F0502020204030204" pitchFamily="34" charset="0"/>
              </a:rPr>
              <a:t>aboral</a:t>
            </a:r>
            <a:r>
              <a:rPr lang="en-US" sz="1200" b="0" dirty="0" smtClean="0">
                <a:latin typeface="Calibri" panose="020F0502020204030204" pitchFamily="34" charset="0"/>
                <a:cs typeface="Calibri" panose="020F0502020204030204" pitchFamily="34" charset="0"/>
              </a:rPr>
              <a:t> end may </a:t>
            </a:r>
            <a:r>
              <a:rPr lang="en-US" sz="1200" b="0" dirty="0" err="1" smtClean="0">
                <a:latin typeface="Calibri" panose="020F0502020204030204" pitchFamily="34" charset="0"/>
                <a:cs typeface="Calibri" panose="020F0502020204030204" pitchFamily="34" charset="0"/>
              </a:rPr>
              <a:t>fom</a:t>
            </a:r>
            <a:r>
              <a:rPr lang="en-US" sz="1200" b="0" dirty="0" smtClean="0">
                <a:latin typeface="Calibri" panose="020F0502020204030204" pitchFamily="34" charset="0"/>
                <a:cs typeface="Calibri" panose="020F0502020204030204" pitchFamily="34" charset="0"/>
              </a:rPr>
              <a:t> a pedal disc for attaching to hard substrata (as in most common sea anemones); it may be a rounded structure-called a </a:t>
            </a:r>
            <a:r>
              <a:rPr lang="en-US" sz="1200" dirty="0" err="1" smtClean="0">
                <a:latin typeface="Calibri" panose="020F0502020204030204" pitchFamily="34" charset="0"/>
                <a:cs typeface="Calibri" panose="020F0502020204030204" pitchFamily="34" charset="0"/>
              </a:rPr>
              <a:t>physa</a:t>
            </a:r>
            <a:r>
              <a:rPr lang="en-US" sz="1200" dirty="0" smtClean="0">
                <a:latin typeface="Calibri" panose="020F0502020204030204" pitchFamily="34" charset="0"/>
                <a:cs typeface="Calibri" panose="020F0502020204030204" pitchFamily="34" charset="0"/>
              </a:rPr>
              <a:t>. </a:t>
            </a:r>
            <a:r>
              <a:rPr lang="en-US" sz="1200" b="0" dirty="0" smtClean="0">
                <a:latin typeface="Calibri" panose="020F0502020204030204" pitchFamily="34" charset="0"/>
                <a:cs typeface="Calibri" panose="020F0502020204030204" pitchFamily="34" charset="0"/>
              </a:rPr>
              <a:t>The mouth may be set on an elevated </a:t>
            </a:r>
            <a:r>
              <a:rPr lang="en-US" sz="1200" dirty="0" err="1" smtClean="0">
                <a:latin typeface="Calibri" panose="020F0502020204030204" pitchFamily="34" charset="0"/>
                <a:cs typeface="Calibri" panose="020F0502020204030204" pitchFamily="34" charset="0"/>
              </a:rPr>
              <a:t>hypostome</a:t>
            </a:r>
            <a:r>
              <a:rPr lang="en-US" sz="1200" dirty="0" smtClean="0">
                <a:latin typeface="Calibri" panose="020F0502020204030204" pitchFamily="34" charset="0"/>
                <a:cs typeface="Calibri" panose="020F0502020204030204" pitchFamily="34" charset="0"/>
              </a:rPr>
              <a:t> or manubrium </a:t>
            </a:r>
            <a:r>
              <a:rPr lang="en-US" sz="1200" b="0" dirty="0" smtClean="0">
                <a:latin typeface="Calibri" panose="020F0502020204030204" pitchFamily="34" charset="0"/>
                <a:cs typeface="Calibri" panose="020F0502020204030204" pitchFamily="34" charset="0"/>
              </a:rPr>
              <a:t>as in hydrozoans. The </a:t>
            </a:r>
            <a:r>
              <a:rPr lang="en-US" sz="1200" b="0" dirty="0" err="1" smtClean="0">
                <a:latin typeface="Calibri" panose="020F0502020204030204" pitchFamily="34" charset="0"/>
                <a:cs typeface="Calibri" panose="020F0502020204030204" pitchFamily="34" charset="0"/>
              </a:rPr>
              <a:t>hypostome</a:t>
            </a:r>
            <a:r>
              <a:rPr lang="en-US" sz="1200" b="0" dirty="0" smtClean="0">
                <a:latin typeface="Calibri" panose="020F0502020204030204" pitchFamily="34" charset="0"/>
                <a:cs typeface="Calibri" panose="020F0502020204030204" pitchFamily="34" charset="0"/>
              </a:rPr>
              <a:t> is surrounded by a circle of numerous (about 24) tentacles. The tentacles are longer than </a:t>
            </a:r>
            <a:r>
              <a:rPr lang="en-US" sz="1200" b="0" dirty="0" err="1" smtClean="0">
                <a:latin typeface="Calibri" panose="020F0502020204030204" pitchFamily="34" charset="0"/>
                <a:cs typeface="Calibri" panose="020F0502020204030204" pitchFamily="34" charset="0"/>
              </a:rPr>
              <a:t>hypostome</a:t>
            </a:r>
            <a:r>
              <a:rPr lang="en-US" sz="1200" b="0" dirty="0" smtClean="0">
                <a:latin typeface="Calibri" panose="020F0502020204030204" pitchFamily="34" charset="0"/>
                <a:cs typeface="Calibri" panose="020F0502020204030204" pitchFamily="34" charset="0"/>
              </a:rPr>
              <a:t>, tapering and </a:t>
            </a:r>
            <a:r>
              <a:rPr lang="en-US" sz="1200" b="0" dirty="0" err="1" smtClean="0">
                <a:latin typeface="Calibri" panose="020F0502020204030204" pitchFamily="34" charset="0"/>
                <a:cs typeface="Calibri" panose="020F0502020204030204" pitchFamily="34" charset="0"/>
              </a:rPr>
              <a:t>filiform.The</a:t>
            </a:r>
            <a:r>
              <a:rPr lang="en-US" sz="1200" b="0" dirty="0" smtClean="0">
                <a:latin typeface="Calibri" panose="020F0502020204030204" pitchFamily="34" charset="0"/>
                <a:cs typeface="Calibri" panose="020F0502020204030204" pitchFamily="34" charset="0"/>
              </a:rPr>
              <a:t> coelenteron, or </a:t>
            </a:r>
            <a:r>
              <a:rPr lang="en-US" sz="1200" b="0" dirty="0" err="1" smtClean="0">
                <a:latin typeface="Calibri" panose="020F0502020204030204" pitchFamily="34" charset="0"/>
                <a:cs typeface="Calibri" panose="020F0502020204030204" pitchFamily="34" charset="0"/>
              </a:rPr>
              <a:t>gastrovascular</a:t>
            </a:r>
            <a:r>
              <a:rPr lang="en-US" sz="1200" b="0" dirty="0" smtClean="0">
                <a:latin typeface="Calibri" panose="020F0502020204030204" pitchFamily="34" charset="0"/>
                <a:cs typeface="Calibri" panose="020F0502020204030204" pitchFamily="34" charset="0"/>
              </a:rPr>
              <a:t> cavity, serves for circulation as well as digestion.</a:t>
            </a:r>
          </a:p>
          <a:p>
            <a:r>
              <a:rPr lang="en-US" sz="1200" b="0" dirty="0" smtClean="0">
                <a:latin typeface="Calibri" panose="020F0502020204030204" pitchFamily="34" charset="0"/>
                <a:cs typeface="Calibri" panose="020F0502020204030204" pitchFamily="34" charset="0"/>
              </a:rPr>
              <a:t>Branched hydrozoan colonies grow in two patterns. In monopodial growth, the first polyp elongates continuously from a growth zone at the distal end of the simple or branched stem of the colony, the </a:t>
            </a:r>
            <a:r>
              <a:rPr lang="en-US" sz="1200" dirty="0" err="1" smtClean="0">
                <a:latin typeface="Calibri" panose="020F0502020204030204" pitchFamily="34" charset="0"/>
                <a:cs typeface="Calibri" panose="020F0502020204030204" pitchFamily="34" charset="0"/>
              </a:rPr>
              <a:t>hydrocaulus</a:t>
            </a:r>
            <a:r>
              <a:rPr lang="en-US" sz="1200" dirty="0" smtClean="0"/>
              <a:t>. </a:t>
            </a:r>
            <a:r>
              <a:rPr lang="en-US" sz="1200" dirty="0" smtClean="0">
                <a:latin typeface="Calibri" panose="020F0502020204030204" pitchFamily="34" charset="0"/>
                <a:cs typeface="Calibri" panose="020F0502020204030204" pitchFamily="34" charset="0"/>
              </a:rPr>
              <a:t>Each zooid typically arises from a stalk, called a </a:t>
            </a:r>
            <a:r>
              <a:rPr lang="en-US" sz="1200" dirty="0" err="1" smtClean="0">
                <a:latin typeface="Calibri" panose="020F0502020204030204" pitchFamily="34" charset="0"/>
                <a:cs typeface="Calibri" panose="020F0502020204030204" pitchFamily="34" charset="0"/>
              </a:rPr>
              <a:t>hydrocaulus</a:t>
            </a:r>
            <a:r>
              <a:rPr lang="en-US" sz="1200" dirty="0" smtClean="0">
                <a:latin typeface="Calibri" panose="020F0502020204030204" pitchFamily="34" charset="0"/>
                <a:cs typeface="Calibri" panose="020F0502020204030204" pitchFamily="34" charset="0"/>
              </a:rPr>
              <a:t>.</a:t>
            </a:r>
            <a:endParaRPr lang="en-IN" sz="1200" dirty="0">
              <a:latin typeface="Calibri" panose="020F0502020204030204" pitchFamily="34" charset="0"/>
              <a:cs typeface="Calibri" panose="020F0502020204030204" pitchFamily="34" charset="0"/>
            </a:endParaRPr>
          </a:p>
        </p:txBody>
      </p:sp>
      <p:sp>
        <p:nvSpPr>
          <p:cNvPr id="4" name="Content Placeholder 3"/>
          <p:cNvSpPr>
            <a:spLocks noGrp="1"/>
          </p:cNvSpPr>
          <p:nvPr>
            <p:ph sz="half" idx="2"/>
          </p:nvPr>
        </p:nvSpPr>
        <p:spPr>
          <a:xfrm>
            <a:off x="839789" y="3972909"/>
            <a:ext cx="5157786" cy="2685394"/>
          </a:xfrm>
        </p:spPr>
        <p:txBody>
          <a:bodyPr>
            <a:noAutofit/>
          </a:bodyPr>
          <a:lstStyle/>
          <a:p>
            <a:pPr marL="0" indent="0">
              <a:buNone/>
            </a:pPr>
            <a:r>
              <a:rPr lang="en-US" sz="1200" dirty="0" smtClean="0">
                <a:latin typeface="Calibri" panose="020F0502020204030204" pitchFamily="34" charset="0"/>
                <a:cs typeface="Calibri" panose="020F0502020204030204" pitchFamily="34" charset="0"/>
              </a:rPr>
              <a:t>In most colonial hydrozoans, the individual polyps are </a:t>
            </a:r>
            <a:r>
              <a:rPr lang="en-US" sz="1200" b="1" dirty="0" smtClean="0">
                <a:latin typeface="Calibri" panose="020F0502020204030204" pitchFamily="34" charset="0"/>
                <a:cs typeface="Calibri" panose="020F0502020204030204" pitchFamily="34" charset="0"/>
              </a:rPr>
              <a:t>anchored in a </a:t>
            </a:r>
            <a:r>
              <a:rPr lang="en-US" sz="1200" b="1" dirty="0" err="1" smtClean="0">
                <a:latin typeface="Calibri" panose="020F0502020204030204" pitchFamily="34" charset="0"/>
                <a:cs typeface="Calibri" panose="020F0502020204030204" pitchFamily="34" charset="0"/>
              </a:rPr>
              <a:t>rootlike</a:t>
            </a:r>
            <a:r>
              <a:rPr lang="en-US" sz="1200" b="1" dirty="0" smtClean="0">
                <a:latin typeface="Calibri" panose="020F0502020204030204" pitchFamily="34" charset="0"/>
                <a:cs typeface="Calibri" panose="020F0502020204030204" pitchFamily="34" charset="0"/>
              </a:rPr>
              <a:t> stolon called a </a:t>
            </a:r>
            <a:r>
              <a:rPr lang="en-US" sz="1200" b="1" dirty="0" err="1" smtClean="0">
                <a:latin typeface="Calibri" panose="020F0502020204030204" pitchFamily="34" charset="0"/>
                <a:cs typeface="Calibri" panose="020F0502020204030204" pitchFamily="34" charset="0"/>
              </a:rPr>
              <a:t>hydrorhiza</a:t>
            </a:r>
            <a:r>
              <a:rPr lang="en-US" sz="1200" b="1" dirty="0" smtClean="0">
                <a:latin typeface="Calibri" panose="020F0502020204030204" pitchFamily="34" charset="0"/>
                <a:cs typeface="Calibri" panose="020F0502020204030204" pitchFamily="34" charset="0"/>
              </a:rPr>
              <a:t>,</a:t>
            </a:r>
            <a:r>
              <a:rPr lang="en-US" sz="1200" dirty="0" smtClean="0">
                <a:latin typeface="Calibri" panose="020F0502020204030204" pitchFamily="34" charset="0"/>
                <a:cs typeface="Calibri" panose="020F0502020204030204" pitchFamily="34" charset="0"/>
              </a:rPr>
              <a:t> which grows over the substratum. From the </a:t>
            </a:r>
            <a:r>
              <a:rPr lang="en-US" sz="1200" dirty="0" err="1" smtClean="0">
                <a:latin typeface="Calibri" panose="020F0502020204030204" pitchFamily="34" charset="0"/>
                <a:cs typeface="Calibri" panose="020F0502020204030204" pitchFamily="34" charset="0"/>
              </a:rPr>
              <a:t>hydrorhiza</a:t>
            </a:r>
            <a:r>
              <a:rPr lang="en-US" sz="1200" dirty="0" smtClean="0">
                <a:latin typeface="Calibri" panose="020F0502020204030204" pitchFamily="34" charset="0"/>
                <a:cs typeface="Calibri" panose="020F0502020204030204" pitchFamily="34" charset="0"/>
              </a:rPr>
              <a:t> arise the </a:t>
            </a:r>
            <a:r>
              <a:rPr lang="en-US" sz="1200" b="1" dirty="0" err="1" smtClean="0">
                <a:latin typeface="Calibri" panose="020F0502020204030204" pitchFamily="34" charset="0"/>
                <a:cs typeface="Calibri" panose="020F0502020204030204" pitchFamily="34" charset="0"/>
              </a:rPr>
              <a:t>hydrocauli</a:t>
            </a:r>
            <a:r>
              <a:rPr lang="en-US" sz="1200" dirty="0" smtClean="0">
                <a:latin typeface="Calibri" panose="020F0502020204030204" pitchFamily="34" charset="0"/>
                <a:cs typeface="Calibri" panose="020F0502020204030204" pitchFamily="34" charset="0"/>
              </a:rPr>
              <a:t>, bearing polyps singly or in clusters.</a:t>
            </a:r>
          </a:p>
          <a:p>
            <a:pPr marL="0" indent="0">
              <a:buNone/>
            </a:pPr>
            <a:r>
              <a:rPr lang="en-US" sz="1200" b="0" dirty="0" smtClean="0">
                <a:latin typeface="Calibri" panose="020F0502020204030204" pitchFamily="34" charset="0"/>
                <a:cs typeface="Calibri" panose="020F0502020204030204" pitchFamily="34" charset="0"/>
              </a:rPr>
              <a:t>The new polyps extend the colony upward some distance then stop growing and give rise to more new polyps by budding. In these colonies the main stem or axis actually represents the combined </a:t>
            </a:r>
            <a:r>
              <a:rPr lang="en-US" sz="1200" b="0" dirty="0" err="1" smtClean="0">
                <a:latin typeface="Calibri" panose="020F0502020204030204" pitchFamily="34" charset="0"/>
                <a:cs typeface="Calibri" panose="020F0502020204030204" pitchFamily="34" charset="0"/>
              </a:rPr>
              <a:t>hydrocauli</a:t>
            </a:r>
            <a:r>
              <a:rPr lang="en-US" sz="1200" b="0" dirty="0" smtClean="0">
                <a:latin typeface="Calibri" panose="020F0502020204030204" pitchFamily="34" charset="0"/>
                <a:cs typeface="Calibri" panose="020F0502020204030204" pitchFamily="34" charset="0"/>
              </a:rPr>
              <a:t> of many polyps and the age of the polyps decreases from base to tip along each branch.</a:t>
            </a:r>
            <a:r>
              <a:rPr lang="en-US" sz="1200" dirty="0" smtClean="0"/>
              <a:t> A complex terminology has been developed to describe hydrozoan polyps, or </a:t>
            </a:r>
            <a:r>
              <a:rPr lang="en-US" sz="1200" b="1" dirty="0" smtClean="0"/>
              <a:t>"hydroids" </a:t>
            </a:r>
            <a:r>
              <a:rPr lang="en-US" sz="1200" dirty="0" smtClean="0"/>
              <a:t>as they are commonly called. hydroid colonies are usually polymorphic, containing more than one kind of polyp, or zooid.</a:t>
            </a:r>
            <a:endParaRPr lang="en-US" sz="1200" b="0" dirty="0" smtClean="0">
              <a:latin typeface="Calibri" panose="020F0502020204030204" pitchFamily="34" charset="0"/>
              <a:cs typeface="Calibri" panose="020F0502020204030204" pitchFamily="34" charset="0"/>
            </a:endParaRPr>
          </a:p>
          <a:p>
            <a:pPr marL="0" indent="0">
              <a:buNone/>
            </a:pPr>
            <a:r>
              <a:rPr lang="en-US" sz="1200" b="0" dirty="0" smtClean="0">
                <a:latin typeface="Calibri" panose="020F0502020204030204" pitchFamily="34" charset="0"/>
                <a:cs typeface="Calibri" panose="020F0502020204030204" pitchFamily="34" charset="0"/>
              </a:rPr>
              <a:t>Most marine hydroids are surrounded, at least in part, by</a:t>
            </a:r>
            <a:r>
              <a:rPr lang="en-US" sz="1200" b="1" dirty="0" smtClean="0">
                <a:latin typeface="Calibri" panose="020F0502020204030204" pitchFamily="34" charset="0"/>
                <a:cs typeface="Calibri" panose="020F0502020204030204" pitchFamily="34" charset="0"/>
              </a:rPr>
              <a:t> a nonliving protein chitin exoskeleton secreted by the epidermis and called the </a:t>
            </a:r>
            <a:r>
              <a:rPr lang="en-US" sz="1200" b="1" dirty="0" err="1" smtClean="0">
                <a:latin typeface="Calibri" panose="020F0502020204030204" pitchFamily="34" charset="0"/>
                <a:cs typeface="Calibri" panose="020F0502020204030204" pitchFamily="34" charset="0"/>
              </a:rPr>
              <a:t>perisarc</a:t>
            </a:r>
            <a:r>
              <a:rPr lang="en-US" sz="1200" b="1" dirty="0" smtClean="0">
                <a:latin typeface="Calibri" panose="020F0502020204030204" pitchFamily="34" charset="0"/>
                <a:cs typeface="Calibri" panose="020F0502020204030204" pitchFamily="34" charset="0"/>
              </a:rPr>
              <a:t>. The living tissue inside the </a:t>
            </a:r>
            <a:r>
              <a:rPr lang="en-US" sz="1200" b="1" dirty="0" err="1" smtClean="0">
                <a:latin typeface="Calibri" panose="020F0502020204030204" pitchFamily="34" charset="0"/>
                <a:cs typeface="Calibri" panose="020F0502020204030204" pitchFamily="34" charset="0"/>
              </a:rPr>
              <a:t>perisarc</a:t>
            </a:r>
            <a:r>
              <a:rPr lang="en-US" sz="1200" b="1" dirty="0" smtClean="0">
                <a:latin typeface="Calibri" panose="020F0502020204030204" pitchFamily="34" charset="0"/>
                <a:cs typeface="Calibri" panose="020F0502020204030204" pitchFamily="34" charset="0"/>
              </a:rPr>
              <a:t> is termed the </a:t>
            </a:r>
            <a:r>
              <a:rPr lang="en-US" sz="1200" b="1" dirty="0" err="1" smtClean="0">
                <a:latin typeface="Calibri" panose="020F0502020204030204" pitchFamily="34" charset="0"/>
                <a:cs typeface="Calibri" panose="020F0502020204030204" pitchFamily="34" charset="0"/>
              </a:rPr>
              <a:t>coenosarc</a:t>
            </a:r>
            <a:r>
              <a:rPr lang="en-US" sz="1200" b="0" dirty="0" smtClean="0">
                <a:latin typeface="Calibri" panose="020F0502020204030204" pitchFamily="34" charset="0"/>
                <a:cs typeface="Calibri" panose="020F0502020204030204" pitchFamily="34" charset="0"/>
              </a:rPr>
              <a:t>. The </a:t>
            </a:r>
            <a:r>
              <a:rPr lang="en-US" sz="1200" b="0" dirty="0" err="1" smtClean="0">
                <a:latin typeface="Calibri" panose="020F0502020204030204" pitchFamily="34" charset="0"/>
                <a:cs typeface="Calibri" panose="020F0502020204030204" pitchFamily="34" charset="0"/>
              </a:rPr>
              <a:t>perisarc</a:t>
            </a:r>
            <a:r>
              <a:rPr lang="en-US" sz="1200" b="0" dirty="0" smtClean="0">
                <a:latin typeface="Calibri" panose="020F0502020204030204" pitchFamily="34" charset="0"/>
                <a:cs typeface="Calibri" panose="020F0502020204030204" pitchFamily="34" charset="0"/>
              </a:rPr>
              <a:t> may extend around each hydranth and </a:t>
            </a:r>
            <a:r>
              <a:rPr lang="en-US" sz="1200" b="0" dirty="0" err="1" smtClean="0">
                <a:latin typeface="Calibri" panose="020F0502020204030204" pitchFamily="34" charset="0"/>
                <a:cs typeface="Calibri" panose="020F0502020204030204" pitchFamily="34" charset="0"/>
              </a:rPr>
              <a:t>gonozooid</a:t>
            </a:r>
            <a:r>
              <a:rPr lang="en-US" sz="1200" b="0" dirty="0" smtClean="0">
                <a:latin typeface="Calibri" panose="020F0502020204030204" pitchFamily="34" charset="0"/>
                <a:cs typeface="Calibri" panose="020F0502020204030204" pitchFamily="34" charset="0"/>
              </a:rPr>
              <a:t> as a </a:t>
            </a:r>
            <a:r>
              <a:rPr lang="en-US" sz="1200" b="0" dirty="0" err="1" smtClean="0">
                <a:latin typeface="Calibri" panose="020F0502020204030204" pitchFamily="34" charset="0"/>
                <a:cs typeface="Calibri" panose="020F0502020204030204" pitchFamily="34" charset="0"/>
              </a:rPr>
              <a:t>hydrotheca</a:t>
            </a:r>
            <a:r>
              <a:rPr lang="en-US" sz="1200" b="0" dirty="0" smtClean="0">
                <a:latin typeface="Calibri" panose="020F0502020204030204" pitchFamily="34" charset="0"/>
                <a:cs typeface="Calibri" panose="020F0502020204030204" pitchFamily="34" charset="0"/>
              </a:rPr>
              <a:t> and </a:t>
            </a:r>
            <a:r>
              <a:rPr lang="en-US" sz="1200" b="0" dirty="0" err="1" smtClean="0">
                <a:latin typeface="Calibri" panose="020F0502020204030204" pitchFamily="34" charset="0"/>
                <a:cs typeface="Calibri" panose="020F0502020204030204" pitchFamily="34" charset="0"/>
              </a:rPr>
              <a:t>gonotheca</a:t>
            </a:r>
            <a:r>
              <a:rPr lang="en-US" sz="1200" b="0" dirty="0" smtClean="0">
                <a:latin typeface="Calibri" panose="020F0502020204030204" pitchFamily="34" charset="0"/>
                <a:cs typeface="Calibri" panose="020F0502020204030204" pitchFamily="34" charset="0"/>
              </a:rPr>
              <a:t>, respectively.</a:t>
            </a:r>
            <a:endParaRPr lang="en-IN" sz="1200" dirty="0">
              <a:latin typeface="Calibri" panose="020F0502020204030204" pitchFamily="34" charset="0"/>
              <a:cs typeface="Calibri" panose="020F0502020204030204" pitchFamily="34" charset="0"/>
            </a:endParaRPr>
          </a:p>
        </p:txBody>
      </p:sp>
      <p:sp>
        <p:nvSpPr>
          <p:cNvPr id="5" name="Text Placeholder 4"/>
          <p:cNvSpPr>
            <a:spLocks noGrp="1"/>
          </p:cNvSpPr>
          <p:nvPr>
            <p:ph type="body" sz="quarter" idx="3"/>
          </p:nvPr>
        </p:nvSpPr>
        <p:spPr>
          <a:xfrm>
            <a:off x="6172198" y="872359"/>
            <a:ext cx="5517038" cy="2938780"/>
          </a:xfrm>
        </p:spPr>
        <p:txBody>
          <a:bodyPr>
            <a:noAutofit/>
          </a:bodyPr>
          <a:lstStyle/>
          <a:p>
            <a:r>
              <a:rPr lang="en-US" sz="1200" b="0" dirty="0" smtClean="0">
                <a:latin typeface="Calibri" panose="020F0502020204030204" pitchFamily="34" charset="0"/>
                <a:cs typeface="Calibri" panose="020F0502020204030204" pitchFamily="34" charset="0"/>
              </a:rPr>
              <a:t> </a:t>
            </a:r>
          </a:p>
          <a:p>
            <a:endParaRPr lang="en-US" sz="1200" b="0" dirty="0">
              <a:latin typeface="Calibri" panose="020F0502020204030204" pitchFamily="34" charset="0"/>
              <a:cs typeface="Calibri" panose="020F0502020204030204" pitchFamily="34" charset="0"/>
            </a:endParaRPr>
          </a:p>
          <a:p>
            <a:endParaRPr lang="en-US" sz="1200" b="0" dirty="0" smtClean="0">
              <a:latin typeface="Calibri" panose="020F0502020204030204" pitchFamily="34" charset="0"/>
              <a:cs typeface="Calibri" panose="020F0502020204030204" pitchFamily="34" charset="0"/>
            </a:endParaRPr>
          </a:p>
          <a:p>
            <a:r>
              <a:rPr lang="en-US" sz="1200" b="0" dirty="0" smtClean="0">
                <a:latin typeface="Calibri" panose="020F0502020204030204" pitchFamily="34" charset="0"/>
                <a:cs typeface="Calibri" panose="020F0502020204030204" pitchFamily="34" charset="0"/>
              </a:rPr>
              <a:t>When this occurs, the hydroids are said to be </a:t>
            </a:r>
            <a:r>
              <a:rPr lang="en-US" sz="1200" b="0" dirty="0" err="1" smtClean="0">
                <a:latin typeface="Calibri" panose="020F0502020204030204" pitchFamily="34" charset="0"/>
                <a:cs typeface="Calibri" panose="020F0502020204030204" pitchFamily="34" charset="0"/>
              </a:rPr>
              <a:t>thecate</a:t>
            </a:r>
            <a:r>
              <a:rPr lang="en-US" sz="1200" b="0" dirty="0" smtClean="0">
                <a:latin typeface="Calibri" panose="020F0502020204030204" pitchFamily="34" charset="0"/>
                <a:cs typeface="Calibri" panose="020F0502020204030204" pitchFamily="34" charset="0"/>
              </a:rPr>
              <a:t>; hydroids whose </a:t>
            </a:r>
            <a:r>
              <a:rPr lang="en-US" sz="1200" b="0" dirty="0" err="1" smtClean="0">
                <a:latin typeface="Calibri" panose="020F0502020204030204" pitchFamily="34" charset="0"/>
                <a:cs typeface="Calibri" panose="020F0502020204030204" pitchFamily="34" charset="0"/>
              </a:rPr>
              <a:t>perisarcs</a:t>
            </a:r>
            <a:r>
              <a:rPr lang="en-US" sz="1200" b="0" dirty="0" smtClean="0">
                <a:latin typeface="Calibri" panose="020F0502020204030204" pitchFamily="34" charset="0"/>
                <a:cs typeface="Calibri" panose="020F0502020204030204" pitchFamily="34" charset="0"/>
              </a:rPr>
              <a:t> do not extend around the zooids are </a:t>
            </a:r>
            <a:r>
              <a:rPr lang="en-US" sz="1200" b="0" dirty="0" err="1" smtClean="0">
                <a:latin typeface="Calibri" panose="020F0502020204030204" pitchFamily="34" charset="0"/>
                <a:cs typeface="Calibri" panose="020F0502020204030204" pitchFamily="34" charset="0"/>
              </a:rPr>
              <a:t>athecate</a:t>
            </a:r>
            <a:r>
              <a:rPr lang="en-US" sz="1200" b="0" dirty="0" smtClean="0">
                <a:latin typeface="Calibri" panose="020F0502020204030204" pitchFamily="34" charset="0"/>
                <a:cs typeface="Calibri" panose="020F0502020204030204" pitchFamily="34" charset="0"/>
              </a:rPr>
              <a:t>. </a:t>
            </a:r>
          </a:p>
          <a:p>
            <a:r>
              <a:rPr lang="en-US" sz="1200" b="0" dirty="0" smtClean="0">
                <a:latin typeface="Calibri" panose="020F0502020204030204" pitchFamily="34" charset="0"/>
                <a:cs typeface="Calibri" panose="020F0502020204030204" pitchFamily="34" charset="0"/>
              </a:rPr>
              <a:t>The term hydranth or </a:t>
            </a:r>
            <a:r>
              <a:rPr lang="en-US" sz="1200" b="0" dirty="0" err="1" smtClean="0">
                <a:latin typeface="Calibri" panose="020F0502020204030204" pitchFamily="34" charset="0"/>
                <a:cs typeface="Calibri" panose="020F0502020204030204" pitchFamily="34" charset="0"/>
              </a:rPr>
              <a:t>gastrozooid</a:t>
            </a:r>
            <a:r>
              <a:rPr lang="en-US" sz="1200" b="0" dirty="0" smtClean="0">
                <a:latin typeface="Calibri" panose="020F0502020204030204" pitchFamily="34" charset="0"/>
                <a:cs typeface="Calibri" panose="020F0502020204030204" pitchFamily="34" charset="0"/>
              </a:rPr>
              <a:t> refers to feeding zooids, which typically bear tentacles and a mouth. </a:t>
            </a:r>
            <a:r>
              <a:rPr lang="en-US" sz="1200" b="0" dirty="0" err="1" smtClean="0">
                <a:latin typeface="Calibri" panose="020F0502020204030204" pitchFamily="34" charset="0"/>
                <a:cs typeface="Calibri" panose="020F0502020204030204" pitchFamily="34" charset="0"/>
              </a:rPr>
              <a:t>Gastrozooids</a:t>
            </a:r>
            <a:r>
              <a:rPr lang="en-US" sz="1200" b="0" dirty="0" smtClean="0">
                <a:latin typeface="Calibri" panose="020F0502020204030204" pitchFamily="34" charset="0"/>
                <a:cs typeface="Calibri" panose="020F0502020204030204" pitchFamily="34" charset="0"/>
              </a:rPr>
              <a:t> capture and ingest prey and provide energy and nutrients to the rest of the colony.</a:t>
            </a:r>
            <a:r>
              <a:rPr lang="en-IN" sz="1200" b="0" dirty="0" smtClean="0">
                <a:latin typeface="Calibri" panose="020F0502020204030204" pitchFamily="34" charset="0"/>
                <a:cs typeface="Calibri" panose="020F0502020204030204" pitchFamily="34" charset="0"/>
              </a:rPr>
              <a:t> Defensive polyps (</a:t>
            </a:r>
            <a:r>
              <a:rPr lang="en-IN" sz="1200" b="0" dirty="0" err="1" smtClean="0">
                <a:latin typeface="Calibri" panose="020F0502020204030204" pitchFamily="34" charset="0"/>
                <a:cs typeface="Calibri" panose="020F0502020204030204" pitchFamily="34" charset="0"/>
              </a:rPr>
              <a:t>dactylozooids</a:t>
            </a:r>
            <a:r>
              <a:rPr lang="en-IN" sz="1200" b="0" dirty="0" smtClean="0">
                <a:latin typeface="Calibri" panose="020F0502020204030204" pitchFamily="34" charset="0"/>
                <a:cs typeface="Calibri" panose="020F0502020204030204" pitchFamily="34" charset="0"/>
              </a:rPr>
              <a:t>) </a:t>
            </a:r>
            <a:r>
              <a:rPr lang="en-US" sz="1200" b="0" dirty="0" err="1" smtClean="0">
                <a:latin typeface="Calibri" panose="020F0502020204030204" pitchFamily="34" charset="0"/>
                <a:cs typeface="Calibri" panose="020F0502020204030204" pitchFamily="34" charset="0"/>
              </a:rPr>
              <a:t>Dactylozooids</a:t>
            </a:r>
            <a:r>
              <a:rPr lang="en-US" sz="1200" b="0" dirty="0" smtClean="0">
                <a:latin typeface="Calibri" panose="020F0502020204030204" pitchFamily="34" charset="0"/>
                <a:cs typeface="Calibri" panose="020F0502020204030204" pitchFamily="34" charset="0"/>
              </a:rPr>
              <a:t>, which occur in a variety of sizes </a:t>
            </a:r>
            <a:r>
              <a:rPr lang="en-US" sz="1200" b="0" dirty="0" err="1" smtClean="0">
                <a:latin typeface="Calibri" panose="020F0502020204030204" pitchFamily="34" charset="0"/>
                <a:cs typeface="Calibri" panose="020F0502020204030204" pitchFamily="34" charset="0"/>
              </a:rPr>
              <a:t>andshapes</a:t>
            </a:r>
            <a:r>
              <a:rPr lang="en-US" sz="1200" b="0" dirty="0" smtClean="0">
                <a:latin typeface="Calibri" panose="020F0502020204030204" pitchFamily="34" charset="0"/>
                <a:cs typeface="Calibri" panose="020F0502020204030204" pitchFamily="34" charset="0"/>
              </a:rPr>
              <a:t>, are heavily armed with </a:t>
            </a:r>
            <a:r>
              <a:rPr lang="en-US" sz="1200" dirty="0" err="1" smtClean="0">
                <a:latin typeface="Calibri" panose="020F0502020204030204" pitchFamily="34" charset="0"/>
                <a:cs typeface="Calibri" panose="020F0502020204030204" pitchFamily="34" charset="0"/>
              </a:rPr>
              <a:t>cnidae</a:t>
            </a:r>
            <a:r>
              <a:rPr lang="en-US" sz="1200" b="0" dirty="0" smtClean="0">
                <a:latin typeface="Calibri" panose="020F0502020204030204" pitchFamily="34" charset="0"/>
                <a:cs typeface="Calibri" panose="020F0502020204030204" pitchFamily="34" charset="0"/>
              </a:rPr>
              <a:t>. Often several </a:t>
            </a:r>
            <a:r>
              <a:rPr lang="en-US" sz="1200" b="0" dirty="0" err="1" smtClean="0">
                <a:latin typeface="Calibri" panose="020F0502020204030204" pitchFamily="34" charset="0"/>
                <a:cs typeface="Calibri" panose="020F0502020204030204" pitchFamily="34" charset="0"/>
              </a:rPr>
              <a:t>dactylozooids</a:t>
            </a:r>
            <a:r>
              <a:rPr lang="en-US" sz="1200" b="0" dirty="0" smtClean="0">
                <a:latin typeface="Calibri" panose="020F0502020204030204" pitchFamily="34" charset="0"/>
                <a:cs typeface="Calibri" panose="020F0502020204030204" pitchFamily="34" charset="0"/>
              </a:rPr>
              <a:t> surround each </a:t>
            </a:r>
            <a:r>
              <a:rPr lang="en-US" sz="1200" b="0" dirty="0" err="1" smtClean="0">
                <a:latin typeface="Calibri" panose="020F0502020204030204" pitchFamily="34" charset="0"/>
                <a:cs typeface="Calibri" panose="020F0502020204030204" pitchFamily="34" charset="0"/>
              </a:rPr>
              <a:t>gastrozooid</a:t>
            </a:r>
            <a:r>
              <a:rPr lang="en-US" sz="1200" b="0" dirty="0" smtClean="0">
                <a:latin typeface="Calibri" panose="020F0502020204030204" pitchFamily="34" charset="0"/>
                <a:cs typeface="Calibri" panose="020F0502020204030204" pitchFamily="34" charset="0"/>
              </a:rPr>
              <a:t> and serve for both defense and food capture.</a:t>
            </a:r>
            <a:r>
              <a:rPr lang="en-IN" sz="1200" b="0" dirty="0" smtClean="0">
                <a:latin typeface="Calibri" panose="020F0502020204030204" pitchFamily="34" charset="0"/>
                <a:cs typeface="Calibri" panose="020F0502020204030204" pitchFamily="34" charset="0"/>
              </a:rPr>
              <a:t> </a:t>
            </a:r>
            <a:endParaRPr lang="en-US" sz="1200" b="0" dirty="0" smtClean="0">
              <a:latin typeface="Calibri" panose="020F0502020204030204" pitchFamily="34" charset="0"/>
              <a:cs typeface="Calibri" panose="020F0502020204030204" pitchFamily="34" charset="0"/>
            </a:endParaRPr>
          </a:p>
          <a:p>
            <a:r>
              <a:rPr lang="en-IN" sz="1200" b="0" dirty="0" smtClean="0"/>
              <a:t>Reproductive polyps (</a:t>
            </a:r>
            <a:r>
              <a:rPr lang="en-IN" sz="1200" b="0" dirty="0" err="1" smtClean="0"/>
              <a:t>gonozooids</a:t>
            </a:r>
            <a:r>
              <a:rPr lang="en-IN" sz="1200" b="0" dirty="0" smtClean="0"/>
              <a:t> or </a:t>
            </a:r>
            <a:r>
              <a:rPr lang="en-IN" sz="1200" b="0" dirty="0" err="1" smtClean="0"/>
              <a:t>gonangia</a:t>
            </a:r>
            <a:r>
              <a:rPr lang="en-IN" sz="1200" b="0" dirty="0" smtClean="0"/>
              <a:t>).</a:t>
            </a:r>
            <a:r>
              <a:rPr lang="en-US" sz="1200" b="0" dirty="0" smtClean="0"/>
              <a:t> . </a:t>
            </a:r>
            <a:r>
              <a:rPr lang="en-US" sz="1200" b="0" dirty="0" err="1" smtClean="0"/>
              <a:t>Gonozooids</a:t>
            </a:r>
            <a:r>
              <a:rPr lang="en-US" sz="1200" b="0" dirty="0" smtClean="0"/>
              <a:t> produce medusa buds called gonophores that are either released or retained on the colony. Whether released as free </a:t>
            </a:r>
            <a:r>
              <a:rPr lang="en-US" sz="1200" b="0" dirty="0" err="1" smtClean="0"/>
              <a:t>medusae</a:t>
            </a:r>
            <a:r>
              <a:rPr lang="en-US" sz="1200" b="0" dirty="0" smtClean="0"/>
              <a:t> or retained as attached gonophores, they produce gametes for the sexual phase of the hydrozoan life cycle. The living tissue (</a:t>
            </a:r>
            <a:r>
              <a:rPr lang="en-US" sz="1200" b="0" dirty="0" err="1" smtClean="0"/>
              <a:t>coenosarc</a:t>
            </a:r>
            <a:r>
              <a:rPr lang="en-US" sz="1200" b="0" dirty="0" smtClean="0"/>
              <a:t>) of the </a:t>
            </a:r>
            <a:r>
              <a:rPr lang="en-US" sz="1200" b="0" dirty="0" err="1" smtClean="0"/>
              <a:t>gonozooid</a:t>
            </a:r>
            <a:r>
              <a:rPr lang="en-US" sz="1200" b="0" dirty="0" smtClean="0"/>
              <a:t> is called the </a:t>
            </a:r>
            <a:r>
              <a:rPr lang="en-US" sz="1200" dirty="0" err="1" smtClean="0"/>
              <a:t>blastostyle</a:t>
            </a:r>
            <a:r>
              <a:rPr lang="en-US" sz="1200" dirty="0" smtClean="0"/>
              <a:t>; </a:t>
            </a:r>
            <a:r>
              <a:rPr lang="en-US" sz="1200" b="0" dirty="0" smtClean="0"/>
              <a:t>the gonophores arise from this tissue. When a </a:t>
            </a:r>
            <a:r>
              <a:rPr lang="en-US" sz="1200" b="0" dirty="0" err="1" smtClean="0"/>
              <a:t>gonotheca</a:t>
            </a:r>
            <a:r>
              <a:rPr lang="en-US" sz="1200" b="0" dirty="0" smtClean="0"/>
              <a:t> surrounds the </a:t>
            </a:r>
            <a:r>
              <a:rPr lang="en-US" sz="1200" b="0" dirty="0" err="1" smtClean="0"/>
              <a:t>blastostyle</a:t>
            </a:r>
            <a:r>
              <a:rPr lang="en-US" sz="1200" b="0" dirty="0" smtClean="0"/>
              <a:t>, the zooid is </a:t>
            </a:r>
            <a:r>
              <a:rPr lang="en-US" sz="1200" b="0" dirty="0" smtClean="0"/>
              <a:t>called </a:t>
            </a:r>
            <a:r>
              <a:rPr lang="en-US" sz="1200" dirty="0" err="1" smtClean="0"/>
              <a:t>gonangium</a:t>
            </a:r>
            <a:r>
              <a:rPr lang="en-US" sz="1200" dirty="0" smtClean="0"/>
              <a:t> </a:t>
            </a:r>
            <a:r>
              <a:rPr lang="en-US" sz="1200" dirty="0" smtClean="0"/>
              <a:t>(Gr., </a:t>
            </a:r>
            <a:r>
              <a:rPr lang="en-US" sz="1200" dirty="0" err="1" smtClean="0"/>
              <a:t>gonos</a:t>
            </a:r>
            <a:r>
              <a:rPr lang="en-US" sz="1200" dirty="0" smtClean="0"/>
              <a:t> = seed; </a:t>
            </a:r>
            <a:r>
              <a:rPr lang="en-US" sz="1200" dirty="0" err="1" smtClean="0"/>
              <a:t>angeion</a:t>
            </a:r>
            <a:r>
              <a:rPr lang="en-US" sz="1200" dirty="0" smtClean="0"/>
              <a:t> = vessel),</a:t>
            </a:r>
            <a:r>
              <a:rPr lang="en-IN" sz="1200" b="0" dirty="0"/>
              <a:t> </a:t>
            </a:r>
            <a:r>
              <a:rPr lang="en-IN" sz="1200" b="0" dirty="0" smtClean="0"/>
              <a:t>club-shaped, cylindrical form.</a:t>
            </a:r>
            <a:endParaRPr lang="en-US" sz="1200" b="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973485" y="3743570"/>
            <a:ext cx="3585785" cy="2795342"/>
          </a:xfrm>
          <a:prstGeom prst="rect">
            <a:avLst/>
          </a:prstGeom>
        </p:spPr>
      </p:pic>
      <p:sp>
        <p:nvSpPr>
          <p:cNvPr id="6" name="Content Placeholder 5"/>
          <p:cNvSpPr>
            <a:spLocks noGrp="1"/>
          </p:cNvSpPr>
          <p:nvPr>
            <p:ph sz="quarter" idx="4"/>
          </p:nvPr>
        </p:nvSpPr>
        <p:spPr>
          <a:xfrm>
            <a:off x="6237181" y="3877291"/>
            <a:ext cx="2120613" cy="2781012"/>
          </a:xfrm>
        </p:spPr>
        <p:txBody>
          <a:bodyPr>
            <a:noAutofit/>
          </a:bodyPr>
          <a:lstStyle/>
          <a:p>
            <a:pPr marL="0" indent="0">
              <a:buNone/>
            </a:pPr>
            <a:r>
              <a:rPr lang="en-US" sz="1200" dirty="0" smtClean="0"/>
              <a:t>The most dramatic examples of polymorphism among polyps- hydrozoan order </a:t>
            </a:r>
            <a:r>
              <a:rPr lang="en-US" sz="1200" dirty="0" err="1" smtClean="0"/>
              <a:t>Siphonophora</a:t>
            </a:r>
            <a:r>
              <a:rPr lang="en-US" sz="1200" dirty="0" smtClean="0"/>
              <a:t> and the </a:t>
            </a:r>
            <a:r>
              <a:rPr lang="en-US" sz="1200" dirty="0" err="1" smtClean="0"/>
              <a:t>anthozoan</a:t>
            </a:r>
            <a:r>
              <a:rPr lang="en-US" sz="1200" dirty="0" smtClean="0"/>
              <a:t> order </a:t>
            </a:r>
            <a:r>
              <a:rPr lang="en-US" sz="1200" dirty="0" err="1" smtClean="0"/>
              <a:t>Pennatulacea</a:t>
            </a:r>
            <a:r>
              <a:rPr lang="en-US" sz="1200" dirty="0" smtClean="0"/>
              <a:t>. </a:t>
            </a:r>
            <a:r>
              <a:rPr lang="en-US" sz="1200" dirty="0" err="1" smtClean="0"/>
              <a:t>Siphonophores</a:t>
            </a:r>
            <a:r>
              <a:rPr lang="en-US" sz="1200" dirty="0" smtClean="0"/>
              <a:t> are hydrozoan colonies composed of both </a:t>
            </a:r>
            <a:r>
              <a:rPr lang="en-US" sz="1200" dirty="0" err="1" smtClean="0"/>
              <a:t>polypoid</a:t>
            </a:r>
            <a:r>
              <a:rPr lang="en-US" sz="1200" dirty="0" smtClean="0"/>
              <a:t> and </a:t>
            </a:r>
            <a:r>
              <a:rPr lang="en-US" sz="1200" dirty="0" err="1" smtClean="0"/>
              <a:t>medusoid</a:t>
            </a:r>
            <a:r>
              <a:rPr lang="en-US" sz="1200" dirty="0" smtClean="0"/>
              <a:t> individuals, with as many as a thousand zooids in a single colony. </a:t>
            </a:r>
            <a:r>
              <a:rPr lang="en-US" sz="1200" dirty="0" err="1" smtClean="0"/>
              <a:t>Siphonophores</a:t>
            </a:r>
            <a:r>
              <a:rPr lang="en-US" sz="1200" dirty="0" smtClean="0"/>
              <a:t> use one or more swimming bells (</a:t>
            </a:r>
            <a:r>
              <a:rPr lang="en-US" sz="1200" dirty="0" err="1" smtClean="0"/>
              <a:t>nectophores</a:t>
            </a:r>
            <a:r>
              <a:rPr lang="en-US" sz="1200" dirty="0" smtClean="0"/>
              <a:t>) or a gas-filled float (a </a:t>
            </a:r>
            <a:r>
              <a:rPr lang="en-US" sz="1200" b="1" dirty="0" smtClean="0"/>
              <a:t>pneumatophore), </a:t>
            </a:r>
            <a:r>
              <a:rPr lang="en-US" sz="1200" dirty="0" smtClean="0"/>
              <a:t>or both, to help maintain their position in the water.</a:t>
            </a:r>
          </a:p>
          <a:p>
            <a:pPr marL="0" indent="0">
              <a:buNone/>
            </a:pPr>
            <a:r>
              <a:rPr lang="en-US" sz="1200" dirty="0" smtClean="0">
                <a:latin typeface="Calibri" panose="020F0502020204030204" pitchFamily="34" charset="0"/>
                <a:cs typeface="Calibri" panose="020F0502020204030204" pitchFamily="34" charset="0"/>
              </a:rPr>
              <a:t>.</a:t>
            </a:r>
            <a:endParaRPr lang="en-IN" sz="1200" dirty="0">
              <a:latin typeface="Calibri" panose="020F0502020204030204" pitchFamily="34" charset="0"/>
              <a:cs typeface="Calibri" panose="020F0502020204030204" pitchFamily="34" charset="0"/>
            </a:endParaRPr>
          </a:p>
        </p:txBody>
      </p:sp>
      <p:sp>
        <p:nvSpPr>
          <p:cNvPr id="9" name="Slide Number Placeholder 8"/>
          <p:cNvSpPr>
            <a:spLocks noGrp="1"/>
          </p:cNvSpPr>
          <p:nvPr>
            <p:ph type="sldNum" sz="quarter" idx="12"/>
          </p:nvPr>
        </p:nvSpPr>
        <p:spPr/>
        <p:txBody>
          <a:bodyPr/>
          <a:lstStyle/>
          <a:p>
            <a:fld id="{D9025005-4F6F-48A2-96AE-98A58A4A28C9}" type="slidenum">
              <a:rPr lang="en-IN" smtClean="0"/>
              <a:t>2</a:t>
            </a:fld>
            <a:endParaRPr lang="en-IN"/>
          </a:p>
        </p:txBody>
      </p:sp>
    </p:spTree>
    <p:extLst>
      <p:ext uri="{BB962C8B-B14F-4D97-AF65-F5344CB8AC3E}">
        <p14:creationId xmlns:p14="http://schemas.microsoft.com/office/powerpoint/2010/main" val="1097630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025005-4F6F-48A2-96AE-98A58A4A28C9}" type="slidenum">
              <a:rPr lang="en-IN" smtClean="0"/>
              <a:t>3</a:t>
            </a:fld>
            <a:endParaRPr lang="en-IN"/>
          </a:p>
        </p:txBody>
      </p:sp>
    </p:spTree>
    <p:extLst>
      <p:ext uri="{BB962C8B-B14F-4D97-AF65-F5344CB8AC3E}">
        <p14:creationId xmlns:p14="http://schemas.microsoft.com/office/powerpoint/2010/main" val="4093881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74306" y="1289685"/>
            <a:ext cx="7143750" cy="4114800"/>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8295128" y="584461"/>
            <a:ext cx="3163058" cy="5185341"/>
          </a:xfrm>
          <a:prstGeom prst="rect">
            <a:avLst/>
          </a:prstGeom>
        </p:spPr>
      </p:pic>
      <p:sp>
        <p:nvSpPr>
          <p:cNvPr id="5" name="Slide Number Placeholder 4"/>
          <p:cNvSpPr>
            <a:spLocks noGrp="1"/>
          </p:cNvSpPr>
          <p:nvPr>
            <p:ph type="sldNum" sz="quarter" idx="12"/>
          </p:nvPr>
        </p:nvSpPr>
        <p:spPr/>
        <p:txBody>
          <a:bodyPr/>
          <a:lstStyle/>
          <a:p>
            <a:fld id="{D9025005-4F6F-48A2-96AE-98A58A4A28C9}" type="slidenum">
              <a:rPr lang="en-IN" smtClean="0"/>
              <a:t>4</a:t>
            </a:fld>
            <a:endParaRPr lang="en-IN"/>
          </a:p>
        </p:txBody>
      </p:sp>
    </p:spTree>
    <p:extLst>
      <p:ext uri="{BB962C8B-B14F-4D97-AF65-F5344CB8AC3E}">
        <p14:creationId xmlns:p14="http://schemas.microsoft.com/office/powerpoint/2010/main" val="2065224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1044"/>
            <a:ext cx="10733690" cy="1043260"/>
          </a:xfrm>
        </p:spPr>
        <p:txBody>
          <a:bodyPr>
            <a:normAutofit/>
          </a:bodyPr>
          <a:lstStyle/>
          <a:p>
            <a:r>
              <a:rPr lang="en-US" sz="1600" dirty="0" smtClean="0"/>
              <a:t>The </a:t>
            </a:r>
            <a:r>
              <a:rPr lang="en-US" sz="1600" b="1" dirty="0" smtClean="0"/>
              <a:t>medusa</a:t>
            </a:r>
            <a:r>
              <a:rPr lang="en-US" sz="1600" dirty="0" smtClean="0"/>
              <a:t> is a modified zooid produced as a hollow bud from the </a:t>
            </a:r>
            <a:r>
              <a:rPr lang="en-US" sz="1600" dirty="0" err="1" smtClean="0"/>
              <a:t>coenosarc</a:t>
            </a:r>
            <a:r>
              <a:rPr lang="en-US" sz="1600" dirty="0" smtClean="0"/>
              <a:t> of the </a:t>
            </a:r>
            <a:r>
              <a:rPr lang="en-US" sz="1600" dirty="0" err="1" smtClean="0"/>
              <a:t>blastostyle</a:t>
            </a:r>
            <a:r>
              <a:rPr lang="en-US" sz="1600" dirty="0" smtClean="0"/>
              <a:t> in spring and summer. Medusa swims freely on the surface water. Although variation in form exists, </a:t>
            </a:r>
            <a:r>
              <a:rPr lang="en-US" sz="1600" dirty="0" err="1" smtClean="0"/>
              <a:t>medusae</a:t>
            </a:r>
            <a:r>
              <a:rPr lang="en-US" sz="1600" dirty="0" smtClean="0"/>
              <a:t> are far less diverse than polyps and it is much easier to generalize about their anatomically. The relative uniformity of </a:t>
            </a:r>
            <a:r>
              <a:rPr lang="en-US" sz="1600" dirty="0" err="1" smtClean="0"/>
              <a:t>medusae</a:t>
            </a:r>
            <a:r>
              <a:rPr lang="en-US" sz="1600" dirty="0" smtClean="0"/>
              <a:t> is largely a result of their usually similar lifestyles in open water, and of their inability to form colonies by asexual reproduction. </a:t>
            </a:r>
            <a:endParaRPr lang="en-IN" sz="1600" dirty="0"/>
          </a:p>
        </p:txBody>
      </p:sp>
      <p:sp>
        <p:nvSpPr>
          <p:cNvPr id="3" name="Content Placeholder 2"/>
          <p:cNvSpPr>
            <a:spLocks noGrp="1"/>
          </p:cNvSpPr>
          <p:nvPr>
            <p:ph idx="1"/>
          </p:nvPr>
        </p:nvSpPr>
        <p:spPr>
          <a:xfrm>
            <a:off x="838200" y="1520825"/>
            <a:ext cx="10870324" cy="4806403"/>
          </a:xfrm>
        </p:spPr>
        <p:txBody>
          <a:bodyPr>
            <a:normAutofit fontScale="77500" lnSpcReduction="20000"/>
          </a:bodyPr>
          <a:lstStyle/>
          <a:p>
            <a:r>
              <a:rPr lang="en-US" sz="1600" dirty="0" smtClean="0"/>
              <a:t> </a:t>
            </a:r>
            <a:r>
              <a:rPr lang="en-US" sz="1600" dirty="0" err="1" smtClean="0"/>
              <a:t>Medusae</a:t>
            </a:r>
            <a:r>
              <a:rPr lang="en-US" sz="1600" dirty="0" smtClean="0"/>
              <a:t> are bell-, dish-, or umbrella -shaped, and usually in,­ imbued with a thick, jellylike </a:t>
            </a:r>
            <a:r>
              <a:rPr lang="en-US" sz="1600" dirty="0" err="1" smtClean="0"/>
              <a:t>mesogleal</a:t>
            </a:r>
            <a:r>
              <a:rPr lang="en-US" sz="1600" dirty="0" smtClean="0"/>
              <a:t> layer (hence the name jellyfish, or simply "jellies"); </a:t>
            </a:r>
            <a:r>
              <a:rPr lang="en-IN" sz="1600" dirty="0" err="1" smtClean="0"/>
              <a:t>Nectophore</a:t>
            </a:r>
            <a:r>
              <a:rPr lang="en-IN" sz="1600" dirty="0" smtClean="0"/>
              <a:t>/</a:t>
            </a:r>
            <a:r>
              <a:rPr lang="en-IN" sz="1600" dirty="0" err="1" smtClean="0"/>
              <a:t>nectocalyx</a:t>
            </a:r>
            <a:r>
              <a:rPr lang="en-IN" sz="1600" dirty="0" smtClean="0"/>
              <a:t>: medusa capable of free-swimming.</a:t>
            </a:r>
          </a:p>
          <a:p>
            <a:r>
              <a:rPr lang="en-US" sz="1600" dirty="0" smtClean="0"/>
              <a:t>The convex upper (</a:t>
            </a:r>
            <a:r>
              <a:rPr lang="en-US" sz="1600" dirty="0" err="1" smtClean="0"/>
              <a:t>aboral</a:t>
            </a:r>
            <a:r>
              <a:rPr lang="en-US" sz="1600" dirty="0" smtClean="0"/>
              <a:t>) surface is called the </a:t>
            </a:r>
            <a:r>
              <a:rPr lang="en-US" sz="1600" dirty="0" err="1" smtClean="0"/>
              <a:t>exumbrella</a:t>
            </a:r>
            <a:r>
              <a:rPr lang="en-US" sz="1600" dirty="0" smtClean="0"/>
              <a:t>; the concave lower (oral) surface is the </a:t>
            </a:r>
            <a:r>
              <a:rPr lang="en-US" sz="1600" dirty="0" err="1" smtClean="0"/>
              <a:t>subumbrella</a:t>
            </a:r>
            <a:r>
              <a:rPr lang="en-US" sz="1600" dirty="0" smtClean="0"/>
              <a:t>. The mouth is located in the center of the </a:t>
            </a:r>
            <a:r>
              <a:rPr lang="en-US" sz="1600" dirty="0" err="1" smtClean="0"/>
              <a:t>subumbrella</a:t>
            </a:r>
            <a:r>
              <a:rPr lang="en-US" sz="1600" dirty="0" smtClean="0"/>
              <a:t>, often suspended on a pendant, tubular extension called the manubrium, which is almost always present on hydromedusae.</a:t>
            </a:r>
          </a:p>
          <a:p>
            <a:r>
              <a:rPr lang="en-US" sz="1600" dirty="0" smtClean="0"/>
              <a:t> The coelenteron or </a:t>
            </a:r>
            <a:r>
              <a:rPr lang="en-US" sz="1600" dirty="0" err="1" smtClean="0"/>
              <a:t>gastrovascular</a:t>
            </a:r>
            <a:r>
              <a:rPr lang="en-US" sz="1600" dirty="0" smtClean="0"/>
              <a:t> cavity occupies the central region of the umbrella and extends radially in the body via radial canals. In most hydromedusae (</a:t>
            </a:r>
            <a:r>
              <a:rPr lang="en-US" sz="1600" dirty="0" err="1" smtClean="0"/>
              <a:t>medusae</a:t>
            </a:r>
            <a:r>
              <a:rPr lang="en-US" sz="1600" dirty="0" smtClean="0"/>
              <a:t> of the class Hydrozoa), a marginal ring canal within the rim of the bell connects the ends of the radial canals. The presence of four radial canals and of tentacles in multiples of four (in hydromedusae) and the division of the stomach by mesenteries into four Polyps Longitudinal section through polyp Cross section of retracted polyp Longitudinal canal. Fine </a:t>
            </a:r>
            <a:r>
              <a:rPr lang="en-US" sz="1600" dirty="0" err="1" smtClean="0"/>
              <a:t>gastodermal</a:t>
            </a:r>
            <a:r>
              <a:rPr lang="en-US" sz="1600" dirty="0" smtClean="0"/>
              <a:t> canals connect polyps with each other and the major (longitudinal) canals (</a:t>
            </a:r>
            <a:r>
              <a:rPr lang="en-US" sz="1600" dirty="0" err="1" smtClean="0"/>
              <a:t>solaua</a:t>
            </a:r>
            <a:r>
              <a:rPr lang="en-US" sz="1600" dirty="0" smtClean="0"/>
              <a:t>) gastric pouches (in </a:t>
            </a:r>
            <a:r>
              <a:rPr lang="en-US" sz="1600" dirty="0" err="1" smtClean="0"/>
              <a:t>scyphomedusae</a:t>
            </a:r>
            <a:r>
              <a:rPr lang="en-US" sz="1600" dirty="0" smtClean="0"/>
              <a:t>) give most jellyfish a </a:t>
            </a:r>
            <a:r>
              <a:rPr lang="en-US" sz="1600" dirty="0" err="1" smtClean="0"/>
              <a:t>quadriradial</a:t>
            </a:r>
            <a:r>
              <a:rPr lang="en-US" sz="1600" dirty="0" smtClean="0"/>
              <a:t> (= tetramerous) symmetry. Most hydromedusae have a thin circular flap of tissue, the velum, within the margin of the bell.</a:t>
            </a:r>
          </a:p>
          <a:p>
            <a:r>
              <a:rPr lang="en-US" sz="1600" dirty="0" smtClean="0"/>
              <a:t>Life-history : The male </a:t>
            </a:r>
            <a:r>
              <a:rPr lang="en-US" sz="1600" dirty="0" err="1" smtClean="0"/>
              <a:t>gamets</a:t>
            </a:r>
            <a:r>
              <a:rPr lang="en-US" sz="1600" dirty="0" smtClean="0"/>
              <a:t> or spermatozoa, after maturation, liberated  into water and one spermatozoon fertilizes a female </a:t>
            </a:r>
            <a:r>
              <a:rPr lang="en-US" sz="1600" dirty="0" err="1" smtClean="0"/>
              <a:t>gamet</a:t>
            </a:r>
            <a:r>
              <a:rPr lang="en-US" sz="1600" dirty="0" smtClean="0"/>
              <a:t> or ovum- the planula larva is produced</a:t>
            </a:r>
            <a:r>
              <a:rPr lang="en-US" sz="1600" dirty="0"/>
              <a:t>. The life history may be represented as male and female gametes → zygote → planula larva → </a:t>
            </a:r>
            <a:r>
              <a:rPr lang="en-US" sz="1600" dirty="0" err="1"/>
              <a:t>hydrula</a:t>
            </a:r>
            <a:r>
              <a:rPr lang="en-US" sz="1600" dirty="0"/>
              <a:t> → colony → sexual </a:t>
            </a:r>
            <a:r>
              <a:rPr lang="en-US" sz="1600" dirty="0" err="1"/>
              <a:t>medusae</a:t>
            </a:r>
            <a:r>
              <a:rPr lang="en-US" sz="1600" dirty="0"/>
              <a:t> → gametes → zygote and so on.</a:t>
            </a:r>
            <a:endParaRPr lang="en-US" sz="1600" dirty="0" smtClean="0"/>
          </a:p>
          <a:p>
            <a:r>
              <a:rPr lang="en-US" sz="1600" dirty="0" smtClean="0"/>
              <a:t>Planula Larva: Elongated and ovoid appearance.  Mouth is absent, contains a cavity which is the primordial coelenteron. After planula larva settling down and fixes itself to the substratum by one pole and transforms into the next stage- </a:t>
            </a:r>
            <a:r>
              <a:rPr lang="en-US" sz="1600" dirty="0" err="1" smtClean="0"/>
              <a:t>hydrula</a:t>
            </a:r>
            <a:r>
              <a:rPr lang="en-US" sz="1600" dirty="0" smtClean="0"/>
              <a:t> stage.</a:t>
            </a:r>
          </a:p>
          <a:p>
            <a:r>
              <a:rPr lang="en-US" sz="1600" dirty="0" err="1" smtClean="0"/>
              <a:t>Hydrula</a:t>
            </a:r>
            <a:r>
              <a:rPr lang="en-US" sz="1600" dirty="0" smtClean="0"/>
              <a:t> Stage: Fixed end – </a:t>
            </a:r>
            <a:r>
              <a:rPr lang="en-US" sz="1600" dirty="0" err="1" smtClean="0"/>
              <a:t>aboral</a:t>
            </a:r>
            <a:r>
              <a:rPr lang="en-US" sz="1600" dirty="0" smtClean="0"/>
              <a:t> and free end – oral end. After formation of manubrium and circlet of tentacles the mouth is formed at </a:t>
            </a:r>
            <a:r>
              <a:rPr lang="en-US" sz="1600" dirty="0" err="1" smtClean="0"/>
              <a:t>centre</a:t>
            </a:r>
            <a:r>
              <a:rPr lang="en-US" sz="1600" dirty="0" smtClean="0"/>
              <a:t> at the manubrium. Then </a:t>
            </a:r>
            <a:r>
              <a:rPr lang="en-US" sz="1600" dirty="0" err="1" smtClean="0"/>
              <a:t>hydrula</a:t>
            </a:r>
            <a:r>
              <a:rPr lang="en-US" sz="1600" dirty="0" smtClean="0"/>
              <a:t> develops into a </a:t>
            </a:r>
            <a:r>
              <a:rPr lang="en-US" sz="1600" dirty="0" err="1" smtClean="0"/>
              <a:t>Obelia</a:t>
            </a:r>
            <a:r>
              <a:rPr lang="en-US" sz="1600" dirty="0" smtClean="0"/>
              <a:t> colony.</a:t>
            </a:r>
          </a:p>
          <a:p>
            <a:r>
              <a:rPr lang="en-US" sz="1600" b="1" dirty="0"/>
              <a:t>Pneumatophore/float</a:t>
            </a:r>
            <a:r>
              <a:rPr lang="en-US" sz="1600" dirty="0"/>
              <a:t>: Hydrostatic in function and is represented by an inverted </a:t>
            </a:r>
            <a:r>
              <a:rPr lang="en-US" sz="1600" dirty="0" err="1"/>
              <a:t>medusoid</a:t>
            </a:r>
            <a:r>
              <a:rPr lang="en-US" sz="1600" dirty="0"/>
              <a:t> without any mouth and tentacles, external </a:t>
            </a:r>
            <a:r>
              <a:rPr lang="en-US" sz="1600" dirty="0" err="1"/>
              <a:t>exumbrellar</a:t>
            </a:r>
            <a:r>
              <a:rPr lang="en-US" sz="1600" dirty="0"/>
              <a:t> wall: </a:t>
            </a:r>
            <a:r>
              <a:rPr lang="en-US" sz="1600" dirty="0" err="1"/>
              <a:t>pneumatocodon</a:t>
            </a:r>
            <a:r>
              <a:rPr lang="en-US" sz="1600" dirty="0"/>
              <a:t>, internal </a:t>
            </a:r>
            <a:r>
              <a:rPr lang="en-US" sz="1600" dirty="0" err="1"/>
              <a:t>subumbrellar</a:t>
            </a:r>
            <a:r>
              <a:rPr lang="en-US" sz="1600" dirty="0"/>
              <a:t> wall: </a:t>
            </a:r>
            <a:r>
              <a:rPr lang="en-US" sz="1600" dirty="0" err="1"/>
              <a:t>pneumatosaccus</a:t>
            </a:r>
            <a:r>
              <a:rPr lang="en-US" sz="1600" dirty="0"/>
              <a:t> or air sac. Original opening of air sac is upward with sphincter muscle, At the bottom of the air sac usually lined with </a:t>
            </a:r>
            <a:r>
              <a:rPr lang="en-US" sz="1600" dirty="0" err="1"/>
              <a:t>ectodermand</a:t>
            </a:r>
            <a:r>
              <a:rPr lang="en-US" sz="1600" dirty="0"/>
              <a:t> expanded into a chamber termed as </a:t>
            </a:r>
            <a:r>
              <a:rPr lang="en-US" sz="1600" dirty="0" err="1"/>
              <a:t>trichter</a:t>
            </a:r>
            <a:r>
              <a:rPr lang="en-US" sz="1600" dirty="0"/>
              <a:t> or funnel, with gas gland.</a:t>
            </a:r>
          </a:p>
          <a:p>
            <a:r>
              <a:rPr lang="en-US" sz="1600" b="1" dirty="0"/>
              <a:t>Gonophore:</a:t>
            </a:r>
            <a:r>
              <a:rPr lang="en-US" sz="1600" dirty="0"/>
              <a:t> reproductive zooid look like medusa, dioecious</a:t>
            </a:r>
            <a:endParaRPr lang="en-IN" sz="1600" dirty="0"/>
          </a:p>
          <a:p>
            <a:r>
              <a:rPr lang="en-US" sz="1600" b="1" dirty="0">
                <a:latin typeface="Calibri" panose="020F0502020204030204" pitchFamily="34" charset="0"/>
                <a:cs typeface="Calibri" panose="020F0502020204030204" pitchFamily="34" charset="0"/>
              </a:rPr>
              <a:t>Bract</a:t>
            </a:r>
            <a:r>
              <a:rPr lang="en-US" sz="1600" dirty="0">
                <a:latin typeface="Calibri" panose="020F0502020204030204" pitchFamily="34" charset="0"/>
                <a:cs typeface="Calibri" panose="020F0502020204030204" pitchFamily="34" charset="0"/>
              </a:rPr>
              <a:t>: They have thick gelatinous prismatic Leaf-like, helmet shaped, simple or branched; studded with </a:t>
            </a:r>
            <a:r>
              <a:rPr lang="en-US" sz="1600" dirty="0" err="1">
                <a:latin typeface="Calibri" panose="020F0502020204030204" pitchFamily="34" charset="0"/>
                <a:cs typeface="Calibri" panose="020F0502020204030204" pitchFamily="34" charset="0"/>
              </a:rPr>
              <a:t>nematocytes</a:t>
            </a:r>
            <a:r>
              <a:rPr lang="en-US" sz="1600" dirty="0">
                <a:latin typeface="Calibri" panose="020F0502020204030204" pitchFamily="34" charset="0"/>
                <a:cs typeface="Calibri" panose="020F0502020204030204" pitchFamily="34" charset="0"/>
              </a:rPr>
              <a:t>. Also known as </a:t>
            </a:r>
            <a:r>
              <a:rPr lang="en-US" sz="1600" dirty="0" err="1">
                <a:latin typeface="Calibri" panose="020F0502020204030204" pitchFamily="34" charset="0"/>
                <a:cs typeface="Calibri" panose="020F0502020204030204" pitchFamily="34" charset="0"/>
              </a:rPr>
              <a:t>hydrophilla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phyllozooid</a:t>
            </a:r>
            <a:r>
              <a:rPr lang="en-US" sz="1600" dirty="0">
                <a:latin typeface="Calibri" panose="020F0502020204030204" pitchFamily="34" charset="0"/>
                <a:cs typeface="Calibri" panose="020F0502020204030204" pitchFamily="34" charset="0"/>
              </a:rPr>
              <a:t>.</a:t>
            </a:r>
          </a:p>
          <a:p>
            <a:r>
              <a:rPr lang="en-US" sz="1600" b="1" dirty="0" err="1">
                <a:latin typeface="Calibri" panose="020F0502020204030204" pitchFamily="34" charset="0"/>
                <a:cs typeface="Calibri" panose="020F0502020204030204" pitchFamily="34" charset="0"/>
              </a:rPr>
              <a:t>Aurophores</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A part of pneumatophore of </a:t>
            </a:r>
            <a:r>
              <a:rPr lang="en-US" sz="1600" dirty="0" err="1">
                <a:latin typeface="Calibri" panose="020F0502020204030204" pitchFamily="34" charset="0"/>
                <a:cs typeface="Calibri" panose="020F0502020204030204" pitchFamily="34" charset="0"/>
              </a:rPr>
              <a:t>ovoidal</a:t>
            </a:r>
            <a:r>
              <a:rPr lang="en-US" sz="1600" dirty="0">
                <a:latin typeface="Calibri" panose="020F0502020204030204" pitchFamily="34" charset="0"/>
                <a:cs typeface="Calibri" panose="020F0502020204030204" pitchFamily="34" charset="0"/>
              </a:rPr>
              <a:t> structure becomes partially constricted off to form a bell-like </a:t>
            </a:r>
            <a:r>
              <a:rPr lang="en-US" sz="1600" dirty="0" err="1">
                <a:latin typeface="Calibri" panose="020F0502020204030204" pitchFamily="34" charset="0"/>
                <a:cs typeface="Calibri" panose="020F0502020204030204" pitchFamily="34" charset="0"/>
              </a:rPr>
              <a:t>aurophore</a:t>
            </a:r>
            <a:r>
              <a:rPr lang="en-US" sz="1600" dirty="0">
                <a:latin typeface="Calibri" panose="020F0502020204030204" pitchFamily="34" charset="0"/>
                <a:cs typeface="Calibri" panose="020F0502020204030204" pitchFamily="34" charset="0"/>
              </a:rPr>
              <a:t>, can communicate with outer structure.</a:t>
            </a:r>
            <a:endParaRPr lang="en-US" sz="1600" dirty="0"/>
          </a:p>
          <a:p>
            <a:pPr marL="0" indent="0">
              <a:buNone/>
            </a:pPr>
            <a:endParaRPr lang="en-IN" sz="1600" dirty="0"/>
          </a:p>
        </p:txBody>
      </p:sp>
      <p:sp>
        <p:nvSpPr>
          <p:cNvPr id="5" name="Slide Number Placeholder 4"/>
          <p:cNvSpPr>
            <a:spLocks noGrp="1"/>
          </p:cNvSpPr>
          <p:nvPr>
            <p:ph type="sldNum" sz="quarter" idx="12"/>
          </p:nvPr>
        </p:nvSpPr>
        <p:spPr/>
        <p:txBody>
          <a:bodyPr/>
          <a:lstStyle/>
          <a:p>
            <a:fld id="{D9025005-4F6F-48A2-96AE-98A58A4A28C9}" type="slidenum">
              <a:rPr lang="en-IN" smtClean="0"/>
              <a:t>5</a:t>
            </a:fld>
            <a:endParaRPr lang="en-IN"/>
          </a:p>
        </p:txBody>
      </p:sp>
    </p:spTree>
    <p:extLst>
      <p:ext uri="{BB962C8B-B14F-4D97-AF65-F5344CB8AC3E}">
        <p14:creationId xmlns:p14="http://schemas.microsoft.com/office/powerpoint/2010/main" val="48462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407167"/>
            <a:ext cx="9513176" cy="454682"/>
          </a:xfrm>
        </p:spPr>
        <p:txBody>
          <a:bodyPr>
            <a:normAutofit fontScale="90000"/>
          </a:bodyPr>
          <a:lstStyle/>
          <a:p>
            <a:r>
              <a:rPr lang="en-US" sz="1600" b="1" dirty="0"/>
              <a:t>ORIGIN OF POLYMORPHISM </a:t>
            </a:r>
            <a:r>
              <a:rPr lang="en-US" sz="1600" dirty="0"/>
              <a:t>There are many theories to explain the origin of polymorphism in </a:t>
            </a:r>
            <a:r>
              <a:rPr lang="en-US" sz="1600" dirty="0" smtClean="0"/>
              <a:t>cnidarians is virtually regarded to the division of </a:t>
            </a:r>
            <a:r>
              <a:rPr lang="en-US" sz="1600" dirty="0" err="1" smtClean="0"/>
              <a:t>labour,where</a:t>
            </a:r>
            <a:r>
              <a:rPr lang="en-US" sz="1600" dirty="0" smtClean="0"/>
              <a:t> different zooids perform diverse functions. As regards the origin of polymorphism in cnidarians, the following theories have been advanced:</a:t>
            </a:r>
            <a:endParaRPr lang="en-IN" sz="1600" dirty="0"/>
          </a:p>
        </p:txBody>
      </p:sp>
      <p:sp>
        <p:nvSpPr>
          <p:cNvPr id="3" name="Content Placeholder 2"/>
          <p:cNvSpPr>
            <a:spLocks noGrp="1"/>
          </p:cNvSpPr>
          <p:nvPr>
            <p:ph idx="1"/>
          </p:nvPr>
        </p:nvSpPr>
        <p:spPr>
          <a:xfrm>
            <a:off x="482161" y="1019505"/>
            <a:ext cx="10953093" cy="2459419"/>
          </a:xfrm>
        </p:spPr>
        <p:txBody>
          <a:bodyPr>
            <a:normAutofit/>
          </a:bodyPr>
          <a:lstStyle/>
          <a:p>
            <a:r>
              <a:rPr lang="en-US" sz="1400" b="1" dirty="0" smtClean="0"/>
              <a:t>Poly-organ </a:t>
            </a:r>
            <a:r>
              <a:rPr lang="en-US" sz="1400" b="1" dirty="0"/>
              <a:t>theory</a:t>
            </a:r>
            <a:r>
              <a:rPr lang="en-US" sz="1400" dirty="0"/>
              <a:t>: This theory was proposed by Huxley (1859), </a:t>
            </a:r>
            <a:r>
              <a:rPr lang="en-US" sz="1400" dirty="0" err="1"/>
              <a:t>Eschscholtz</a:t>
            </a:r>
            <a:r>
              <a:rPr lang="en-US" sz="1400" dirty="0"/>
              <a:t> (1829), E. </a:t>
            </a:r>
            <a:r>
              <a:rPr lang="en-US" sz="1400" dirty="0" err="1"/>
              <a:t>Metschnikoff</a:t>
            </a:r>
            <a:r>
              <a:rPr lang="en-US" sz="1400" dirty="0"/>
              <a:t> (1874) and Muller (1871). According to this theory, a polymorphic colony is supposed to be a single </a:t>
            </a:r>
            <a:r>
              <a:rPr lang="en-US" sz="1400" dirty="0" err="1"/>
              <a:t>medusoid</a:t>
            </a:r>
            <a:r>
              <a:rPr lang="en-US" sz="1400" dirty="0"/>
              <a:t> zooid; its various components are regarded to be the modified organs of this </a:t>
            </a:r>
            <a:r>
              <a:rPr lang="en-US" sz="1400" dirty="0" err="1"/>
              <a:t>medusoid</a:t>
            </a:r>
            <a:r>
              <a:rPr lang="en-US" sz="1400" dirty="0"/>
              <a:t> zooid. The various parts of the zooid, i.e., manubrium, tentacles, umbrella, etc., multiply independently from one another and they have assumed different forms to perform different functions</a:t>
            </a:r>
            <a:r>
              <a:rPr lang="en-US" sz="1400" dirty="0" smtClean="0"/>
              <a:t>.</a:t>
            </a:r>
          </a:p>
          <a:p>
            <a:r>
              <a:rPr lang="en-US" sz="1400" b="1" dirty="0"/>
              <a:t>Poly-person theory: </a:t>
            </a:r>
            <a:r>
              <a:rPr lang="en-US" sz="1400" dirty="0"/>
              <a:t>This theory was first proposed by </a:t>
            </a:r>
            <a:r>
              <a:rPr lang="en-US" sz="1400" dirty="0" err="1"/>
              <a:t>Leuckart</a:t>
            </a:r>
            <a:r>
              <a:rPr lang="en-US" sz="1400" dirty="0"/>
              <a:t> (1851), Vogt (1848), </a:t>
            </a:r>
            <a:r>
              <a:rPr lang="en-US" sz="1400" dirty="0" err="1"/>
              <a:t>Gegenbaur</a:t>
            </a:r>
            <a:r>
              <a:rPr lang="en-US" sz="1400" dirty="0"/>
              <a:t> (1854), </a:t>
            </a:r>
            <a:r>
              <a:rPr lang="en-US" sz="1400" dirty="0" err="1"/>
              <a:t>Kolliker</a:t>
            </a:r>
            <a:r>
              <a:rPr lang="en-US" sz="1400" dirty="0"/>
              <a:t> (1853), Claus (1863) and later strongly supported by E. Haeckel (1888), Balfour (1885) and Sedgewick (1888). According to this theory colony is not a single individual but various parts of the colony are modified individuals which have changed their structure due to division of </a:t>
            </a:r>
            <a:r>
              <a:rPr lang="en-US" sz="1400" dirty="0" err="1"/>
              <a:t>labour</a:t>
            </a:r>
            <a:r>
              <a:rPr lang="en-US" sz="1400" dirty="0"/>
              <a:t>. They have all modified from the primitive zooid which was a </a:t>
            </a:r>
            <a:r>
              <a:rPr lang="en-US" sz="1400" dirty="0" smtClean="0"/>
              <a:t>polyp.</a:t>
            </a:r>
          </a:p>
          <a:p>
            <a:r>
              <a:rPr lang="en-US" sz="1400" b="1" dirty="0"/>
              <a:t>Medusa theory: </a:t>
            </a:r>
            <a:r>
              <a:rPr lang="en-US" sz="1400" dirty="0"/>
              <a:t>This theory was proposed by Haeckel (1888) as a compromise between the above theories. The theory says that the </a:t>
            </a:r>
            <a:r>
              <a:rPr lang="en-US" sz="1400" dirty="0" err="1"/>
              <a:t>siphonophores</a:t>
            </a:r>
            <a:r>
              <a:rPr lang="en-US" sz="1400" dirty="0"/>
              <a:t> formed from gastrula was a </a:t>
            </a:r>
            <a:r>
              <a:rPr lang="en-US" sz="1400" dirty="0" err="1"/>
              <a:t>medusoid</a:t>
            </a:r>
            <a:r>
              <a:rPr lang="en-US" sz="1400" dirty="0"/>
              <a:t> individual, from which zooids or persons appeared by budding from the </a:t>
            </a:r>
            <a:r>
              <a:rPr lang="en-US" sz="1400" dirty="0" err="1"/>
              <a:t>subumbrella</a:t>
            </a:r>
            <a:r>
              <a:rPr lang="en-US" sz="1400" dirty="0"/>
              <a:t>.</a:t>
            </a:r>
            <a:endParaRPr lang="en-IN" sz="1400"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8800"/>
                    </a14:imgEffect>
                  </a14:imgLayer>
                </a14:imgProps>
              </a:ext>
              <a:ext uri="{28A0092B-C50C-407E-A947-70E740481C1C}">
                <a14:useLocalDpi xmlns:a14="http://schemas.microsoft.com/office/drawing/2010/main" val="0"/>
              </a:ext>
            </a:extLst>
          </a:blip>
          <a:stretch>
            <a:fillRect/>
          </a:stretch>
        </p:blipFill>
        <p:spPr>
          <a:xfrm>
            <a:off x="3480827" y="3478924"/>
            <a:ext cx="4333993" cy="3130106"/>
          </a:xfrm>
          <a:prstGeom prst="rect">
            <a:avLst/>
          </a:prstGeom>
        </p:spPr>
      </p:pic>
      <p:sp>
        <p:nvSpPr>
          <p:cNvPr id="6" name="Slide Number Placeholder 5"/>
          <p:cNvSpPr>
            <a:spLocks noGrp="1"/>
          </p:cNvSpPr>
          <p:nvPr>
            <p:ph type="sldNum" sz="quarter" idx="12"/>
          </p:nvPr>
        </p:nvSpPr>
        <p:spPr/>
        <p:txBody>
          <a:bodyPr/>
          <a:lstStyle/>
          <a:p>
            <a:fld id="{D9025005-4F6F-48A2-96AE-98A58A4A28C9}" type="slidenum">
              <a:rPr lang="en-IN" smtClean="0"/>
              <a:t>6</a:t>
            </a:fld>
            <a:endParaRPr lang="en-IN"/>
          </a:p>
        </p:txBody>
      </p:sp>
    </p:spTree>
    <p:extLst>
      <p:ext uri="{BB962C8B-B14F-4D97-AF65-F5344CB8AC3E}">
        <p14:creationId xmlns:p14="http://schemas.microsoft.com/office/powerpoint/2010/main" val="3289496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820400" cy="732154"/>
          </a:xfrm>
        </p:spPr>
        <p:txBody>
          <a:bodyPr>
            <a:normAutofit/>
          </a:bodyPr>
          <a:lstStyle/>
          <a:p>
            <a:r>
              <a:rPr lang="en-US" sz="1600" b="1" dirty="0" err="1" smtClean="0"/>
              <a:t>Metagenesis</a:t>
            </a:r>
            <a:r>
              <a:rPr lang="en-US" sz="1600" dirty="0" smtClean="0"/>
              <a:t>: </a:t>
            </a:r>
            <a:r>
              <a:rPr lang="en-US" sz="1600" dirty="0" err="1" smtClean="0"/>
              <a:t>Metagenesis</a:t>
            </a:r>
            <a:r>
              <a:rPr lang="en-US" sz="1600" dirty="0" smtClean="0"/>
              <a:t> refers to alteration of generation by representing two generations in successive developmental stages, one is sexual stage or medusa and other is asexual stage or polyp.</a:t>
            </a:r>
            <a:endParaRPr lang="en-IN" sz="1600" dirty="0"/>
          </a:p>
        </p:txBody>
      </p:sp>
      <p:sp>
        <p:nvSpPr>
          <p:cNvPr id="3" name="Content Placeholder 2"/>
          <p:cNvSpPr>
            <a:spLocks noGrp="1"/>
          </p:cNvSpPr>
          <p:nvPr>
            <p:ph idx="1"/>
          </p:nvPr>
        </p:nvSpPr>
        <p:spPr>
          <a:xfrm>
            <a:off x="764628" y="1097279"/>
            <a:ext cx="10893972" cy="5335051"/>
          </a:xfrm>
        </p:spPr>
        <p:txBody>
          <a:bodyPr>
            <a:normAutofit/>
          </a:bodyPr>
          <a:lstStyle/>
          <a:p>
            <a:r>
              <a:rPr lang="en-US" sz="1400" dirty="0"/>
              <a:t>The </a:t>
            </a:r>
            <a:r>
              <a:rPr lang="en-US" sz="1400" dirty="0" err="1"/>
              <a:t>polypoid</a:t>
            </a:r>
            <a:r>
              <a:rPr lang="en-US" sz="1400" dirty="0"/>
              <a:t> generation is asexual and produces polyps and </a:t>
            </a:r>
            <a:r>
              <a:rPr lang="en-US" sz="1400" dirty="0" err="1"/>
              <a:t>blastostyles</a:t>
            </a:r>
            <a:r>
              <a:rPr lang="en-US" sz="1400" dirty="0"/>
              <a:t> by asexual budding. The </a:t>
            </a:r>
            <a:r>
              <a:rPr lang="en-US" sz="1400" dirty="0" err="1"/>
              <a:t>blastostyle</a:t>
            </a:r>
            <a:r>
              <a:rPr lang="en-US" sz="1400" dirty="0"/>
              <a:t> also produces </a:t>
            </a:r>
            <a:r>
              <a:rPr lang="en-US" sz="1400" dirty="0" err="1"/>
              <a:t>medusae</a:t>
            </a:r>
            <a:r>
              <a:rPr lang="en-US" sz="1400" dirty="0"/>
              <a:t> by asexual budding. The </a:t>
            </a:r>
            <a:r>
              <a:rPr lang="en-US" sz="1400" dirty="0" err="1"/>
              <a:t>medusae</a:t>
            </a:r>
            <a:r>
              <a:rPr lang="en-US" sz="1400" dirty="0"/>
              <a:t> do not produce </a:t>
            </a:r>
            <a:r>
              <a:rPr lang="en-US" sz="1400" dirty="0" err="1"/>
              <a:t>medusae</a:t>
            </a:r>
            <a:r>
              <a:rPr lang="en-US" sz="1400" dirty="0"/>
              <a:t> but they give rise to gametes, which after </a:t>
            </a:r>
            <a:r>
              <a:rPr lang="en-US" sz="1400" dirty="0" err="1"/>
              <a:t>fertilisation</a:t>
            </a:r>
            <a:r>
              <a:rPr lang="en-US" sz="1400" dirty="0"/>
              <a:t> develop into a </a:t>
            </a:r>
            <a:r>
              <a:rPr lang="en-US" sz="1400" dirty="0" err="1"/>
              <a:t>polypoid</a:t>
            </a:r>
            <a:r>
              <a:rPr lang="en-US" sz="1400" dirty="0"/>
              <a:t> colony from which </a:t>
            </a:r>
            <a:r>
              <a:rPr lang="en-US" sz="1400" dirty="0" err="1"/>
              <a:t>medusae</a:t>
            </a:r>
            <a:r>
              <a:rPr lang="en-US" sz="1400" dirty="0"/>
              <a:t> are produced again by budding</a:t>
            </a:r>
            <a:r>
              <a:rPr lang="en-US" sz="1400" dirty="0" smtClean="0"/>
              <a:t>.</a:t>
            </a:r>
          </a:p>
          <a:p>
            <a:r>
              <a:rPr lang="en-US" sz="1400" dirty="0"/>
              <a:t>an asexual </a:t>
            </a:r>
            <a:r>
              <a:rPr lang="en-US" sz="1400" dirty="0" err="1"/>
              <a:t>polypoid</a:t>
            </a:r>
            <a:r>
              <a:rPr lang="en-US" sz="1400" dirty="0"/>
              <a:t> generation alternates with a sexual </a:t>
            </a:r>
            <a:r>
              <a:rPr lang="en-US" sz="1400" dirty="0" err="1"/>
              <a:t>medusoid</a:t>
            </a:r>
            <a:r>
              <a:rPr lang="en-US" sz="1400" dirty="0"/>
              <a:t> generation. This phenomenon is known as alternation of generations, till recently. The term alternation of generations means that the individual exists in two distinct forms, which alternate each other regularly in the life history</a:t>
            </a:r>
            <a:r>
              <a:rPr lang="en-US" sz="1400" dirty="0" smtClean="0"/>
              <a:t>.</a:t>
            </a:r>
          </a:p>
          <a:p>
            <a:r>
              <a:rPr lang="en-US" sz="1400" dirty="0"/>
              <a:t>One individual possesses the power to reproduce the other by asexual reproduction, which again by sexual reproduction gives rise to the next generation. Therefore, a true alternation of generations is always between a diploid asexual and haploid sexual generations, as is exhibited by fern plant</a:t>
            </a:r>
            <a:r>
              <a:rPr lang="en-US" sz="1400" dirty="0" smtClean="0"/>
              <a:t>.</a:t>
            </a:r>
          </a:p>
          <a:p>
            <a:r>
              <a:rPr lang="en-US" sz="1400" dirty="0" smtClean="0"/>
              <a:t>Example for </a:t>
            </a:r>
            <a:r>
              <a:rPr lang="en-US" sz="1400" b="1" dirty="0" err="1" smtClean="0"/>
              <a:t>metagenesis</a:t>
            </a:r>
            <a:r>
              <a:rPr lang="en-US" sz="1400" dirty="0" smtClean="0"/>
              <a:t>-Life-Cycle of </a:t>
            </a:r>
            <a:r>
              <a:rPr lang="en-US" sz="1400" i="1" dirty="0" err="1" smtClean="0"/>
              <a:t>Obelia</a:t>
            </a:r>
            <a:r>
              <a:rPr lang="en-US" sz="1400" dirty="0" smtClean="0"/>
              <a:t>: The </a:t>
            </a:r>
            <a:r>
              <a:rPr lang="en-US" sz="1400" dirty="0"/>
              <a:t>sedentary hydroid colony alternates with the pelagic medusa phase. Hydroid colony reproduces by asexual budding to produce hydranths and </a:t>
            </a:r>
            <a:r>
              <a:rPr lang="en-US" sz="1400" dirty="0" err="1"/>
              <a:t>blastostyles</a:t>
            </a:r>
            <a:r>
              <a:rPr lang="en-US" sz="1400" dirty="0"/>
              <a:t>. </a:t>
            </a:r>
            <a:r>
              <a:rPr lang="en-US" sz="1400" dirty="0" err="1"/>
              <a:t>Medusae</a:t>
            </a:r>
            <a:r>
              <a:rPr lang="en-US" sz="1400" dirty="0"/>
              <a:t> are also produced by budding from </a:t>
            </a:r>
            <a:r>
              <a:rPr lang="en-US" sz="1400" dirty="0" err="1"/>
              <a:t>blastostyle</a:t>
            </a:r>
            <a:r>
              <a:rPr lang="en-US" sz="1400" dirty="0"/>
              <a:t> but they are free swimming sexual forms that carry ova and sperms in four gonads and disperse them in water far and wide. </a:t>
            </a:r>
            <a:r>
              <a:rPr lang="en-US" sz="1400" dirty="0" err="1"/>
              <a:t>Medusae</a:t>
            </a:r>
            <a:r>
              <a:rPr lang="en-US" sz="1400" dirty="0"/>
              <a:t> are the sexual zooids or </a:t>
            </a:r>
            <a:r>
              <a:rPr lang="en-US" sz="1400" dirty="0" err="1"/>
              <a:t>gonozooids</a:t>
            </a:r>
            <a:r>
              <a:rPr lang="en-US" sz="1400" dirty="0"/>
              <a:t> possessing gonads. They are dioecious, i.e. testes and ovaries are borne by separate individuals. Each medusa bears four gonads on the </a:t>
            </a:r>
            <a:r>
              <a:rPr lang="en-US" sz="1400" dirty="0" err="1"/>
              <a:t>subumbrellar</a:t>
            </a:r>
            <a:r>
              <a:rPr lang="en-US" sz="1400" dirty="0"/>
              <a:t> surface, one in the middle of each radial canal. Each gonad is an ovoid, knob-like body having an outer epidermis and an inner lining of </a:t>
            </a:r>
            <a:r>
              <a:rPr lang="en-US" sz="1400" dirty="0" err="1"/>
              <a:t>gastrodermis</a:t>
            </a:r>
            <a:r>
              <a:rPr lang="en-US" sz="1400" dirty="0"/>
              <a:t>. Gametes are placed between the two layers. Outer wall of mature gonads ruptures to release the gametes in water. Fertilization occurs in sea water where the gametes are set free. Parent </a:t>
            </a:r>
            <a:r>
              <a:rPr lang="en-US" sz="1400" dirty="0" err="1"/>
              <a:t>medusae</a:t>
            </a:r>
            <a:r>
              <a:rPr lang="en-US" sz="1400" dirty="0"/>
              <a:t> die soon after liberating the gametes. Fertilized egg or zygote undergoes </a:t>
            </a:r>
            <a:r>
              <a:rPr lang="en-US" sz="1400" dirty="0" err="1"/>
              <a:t>holoblastic</a:t>
            </a:r>
            <a:r>
              <a:rPr lang="en-US" sz="1400" dirty="0"/>
              <a:t> cleavage, resulting in a solid morula, which then transforms into a hollow ball of cells called blastula. Blastula is made of </a:t>
            </a:r>
            <a:r>
              <a:rPr lang="en-US" sz="1400" dirty="0" err="1"/>
              <a:t>blastomeres</a:t>
            </a:r>
            <a:r>
              <a:rPr lang="en-US" sz="1400" dirty="0"/>
              <a:t> and encloses a cavity called blastocoel. Gastrulation takes place by delamination of the endodermal cells from one end of blastula, eventually filling the blastocoel completely. Such solid gastrula is called stereo gastrula in which the outer layer of cells is the ectoderm and the inner mass of cells filling the blastocoel is endoderm. Gastrula elongates and forms an elongated free-swimming ciliated planula larva that swims about in search of a suitable substratum for fixing to form a sedentary colony. Soon the solid endoderm splits and develops a cavity, the </a:t>
            </a:r>
            <a:r>
              <a:rPr lang="en-US" sz="1400" dirty="0" err="1"/>
              <a:t>enteron</a:t>
            </a:r>
            <a:r>
              <a:rPr lang="en-US" sz="1400" dirty="0"/>
              <a:t>. Now the fixed planula becomes a truly two-layered larva with an outer ciliated ectoderm and an inner endoderm. The larva now closely resembles a simple polyp and is called </a:t>
            </a:r>
            <a:r>
              <a:rPr lang="en-US" sz="1400" dirty="0" err="1"/>
              <a:t>hydrula</a:t>
            </a:r>
            <a:r>
              <a:rPr lang="en-US" sz="1400" dirty="0"/>
              <a:t>. By budding, </a:t>
            </a:r>
            <a:r>
              <a:rPr lang="en-US" sz="1400" dirty="0" err="1"/>
              <a:t>hydrula</a:t>
            </a:r>
            <a:r>
              <a:rPr lang="en-US" sz="1400" dirty="0"/>
              <a:t> gradually grows into a branching </a:t>
            </a:r>
            <a:r>
              <a:rPr lang="en-US" sz="1400" dirty="0" err="1"/>
              <a:t>Obelia</a:t>
            </a:r>
            <a:r>
              <a:rPr lang="en-US" sz="1400" dirty="0"/>
              <a:t> colony.</a:t>
            </a:r>
            <a:endParaRPr lang="en-IN" sz="1400" dirty="0"/>
          </a:p>
        </p:txBody>
      </p:sp>
      <p:sp>
        <p:nvSpPr>
          <p:cNvPr id="5" name="Slide Number Placeholder 4"/>
          <p:cNvSpPr>
            <a:spLocks noGrp="1"/>
          </p:cNvSpPr>
          <p:nvPr>
            <p:ph type="sldNum" sz="quarter" idx="12"/>
          </p:nvPr>
        </p:nvSpPr>
        <p:spPr/>
        <p:txBody>
          <a:bodyPr/>
          <a:lstStyle/>
          <a:p>
            <a:fld id="{D9025005-4F6F-48A2-96AE-98A58A4A28C9}" type="slidenum">
              <a:rPr lang="en-IN" smtClean="0"/>
              <a:t>7</a:t>
            </a:fld>
            <a:endParaRPr lang="en-IN"/>
          </a:p>
        </p:txBody>
      </p:sp>
    </p:spTree>
    <p:extLst>
      <p:ext uri="{BB962C8B-B14F-4D97-AF65-F5344CB8AC3E}">
        <p14:creationId xmlns:p14="http://schemas.microsoft.com/office/powerpoint/2010/main" val="1027547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2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025005-4F6F-48A2-96AE-98A58A4A28C9}" type="slidenum">
              <a:rPr lang="en-IN" smtClean="0"/>
              <a:t>8</a:t>
            </a:fld>
            <a:endParaRPr lang="en-IN"/>
          </a:p>
        </p:txBody>
      </p:sp>
    </p:spTree>
    <p:extLst>
      <p:ext uri="{BB962C8B-B14F-4D97-AF65-F5344CB8AC3E}">
        <p14:creationId xmlns:p14="http://schemas.microsoft.com/office/powerpoint/2010/main" val="2077808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7000"/>
          </a:stretch>
        </a:blipFill>
        <a:effectLst/>
      </p:bgPr>
    </p:bg>
    <p:spTree>
      <p:nvGrpSpPr>
        <p:cNvPr id="1" name=""/>
        <p:cNvGrpSpPr/>
        <p:nvPr/>
      </p:nvGrpSpPr>
      <p:grpSpPr>
        <a:xfrm>
          <a:off x="0" y="0"/>
          <a:ext cx="0" cy="0"/>
          <a:chOff x="0" y="0"/>
          <a:chExt cx="0" cy="0"/>
        </a:xfrm>
      </p:grpSpPr>
      <p:sp>
        <p:nvSpPr>
          <p:cNvPr id="2" name="TextBox 1"/>
          <p:cNvSpPr txBox="1"/>
          <p:nvPr/>
        </p:nvSpPr>
        <p:spPr>
          <a:xfrm>
            <a:off x="5833240" y="3026977"/>
            <a:ext cx="2133601" cy="954107"/>
          </a:xfrm>
          <a:prstGeom prst="rect">
            <a:avLst/>
          </a:prstGeom>
          <a:noFill/>
        </p:spPr>
        <p:txBody>
          <a:bodyPr wrap="square" rtlCol="0">
            <a:spAutoFit/>
          </a:bodyPr>
          <a:lstStyle/>
          <a:p>
            <a:r>
              <a:rPr lang="en-US" sz="2800" dirty="0" smtClean="0">
                <a:solidFill>
                  <a:schemeClr val="bg1">
                    <a:lumMod val="95000"/>
                  </a:schemeClr>
                </a:solidFill>
                <a:latin typeface="Arial Rounded MT Bold" panose="020F0704030504030204" pitchFamily="34" charset="0"/>
              </a:rPr>
              <a:t>Life-Cycle of </a:t>
            </a:r>
            <a:r>
              <a:rPr lang="en-US" sz="2800" i="1" dirty="0" smtClean="0">
                <a:solidFill>
                  <a:schemeClr val="bg1">
                    <a:lumMod val="95000"/>
                  </a:schemeClr>
                </a:solidFill>
                <a:latin typeface="Arial Rounded MT Bold" panose="020F0704030504030204" pitchFamily="34" charset="0"/>
              </a:rPr>
              <a:t>Aurelia</a:t>
            </a:r>
            <a:endParaRPr lang="en-IN" sz="2800" i="1" dirty="0">
              <a:solidFill>
                <a:schemeClr val="bg1">
                  <a:lumMod val="95000"/>
                </a:schemeClr>
              </a:solidFill>
              <a:latin typeface="Arial Rounded MT Bold" panose="020F0704030504030204" pitchFamily="34" charset="0"/>
            </a:endParaRPr>
          </a:p>
        </p:txBody>
      </p:sp>
      <p:sp>
        <p:nvSpPr>
          <p:cNvPr id="4" name="Slide Number Placeholder 3"/>
          <p:cNvSpPr>
            <a:spLocks noGrp="1"/>
          </p:cNvSpPr>
          <p:nvPr>
            <p:ph type="sldNum" sz="quarter" idx="12"/>
          </p:nvPr>
        </p:nvSpPr>
        <p:spPr/>
        <p:txBody>
          <a:bodyPr/>
          <a:lstStyle/>
          <a:p>
            <a:fld id="{D9025005-4F6F-48A2-96AE-98A58A4A28C9}" type="slidenum">
              <a:rPr lang="en-IN" smtClean="0"/>
              <a:t>9</a:t>
            </a:fld>
            <a:endParaRPr lang="en-IN"/>
          </a:p>
        </p:txBody>
      </p:sp>
    </p:spTree>
    <p:extLst>
      <p:ext uri="{BB962C8B-B14F-4D97-AF65-F5344CB8AC3E}">
        <p14:creationId xmlns:p14="http://schemas.microsoft.com/office/powerpoint/2010/main" val="1723927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2163</Words>
  <Application>Microsoft Office PowerPoint</Application>
  <PresentationFormat>Widescreen</PresentationFormat>
  <Paragraphs>46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Rounded MT Bold</vt:lpstr>
      <vt:lpstr>Calibri</vt:lpstr>
      <vt:lpstr>Calibri Light</vt:lpstr>
      <vt:lpstr>Office Theme</vt:lpstr>
      <vt:lpstr>WEST BENGAL STATE UNIVERSITY  HMMCW- DAKSHINESWAR ZOOACOR01T-UNIT 03: CNIDARIA POLYMORPHISM AND METAGENESIS Rituparna Maity Department of Zoology</vt:lpstr>
      <vt:lpstr>The existence of indi­viduals of a single species in more than one forms and functions is called zooids.Polymorphism is due to the division of labour, diversifica­tion of forms and specialization. In the colonial forms, disoperation ceases gradually and is replaced by cooperation. Finally the whole colony appears as a single individual, and the zooids function collectively for the inter­est of the colony (Barrington 1979).</vt:lpstr>
      <vt:lpstr>PowerPoint Presentation</vt:lpstr>
      <vt:lpstr>PowerPoint Presentation</vt:lpstr>
      <vt:lpstr>The medusa is a modified zooid produced as a hollow bud from the coenosarc of the blastostyle in spring and summer. Medusa swims freely on the surface water. Although variation in form exists, medusae are far less diverse than polyps and it is much easier to generalize about their anatomically. The relative uniformity of medusae is largely a result of their usually similar lifestyles in open water, and of their inability to form colonies by asexual reproduction. </vt:lpstr>
      <vt:lpstr>ORIGIN OF POLYMORPHISM There are many theories to explain the origin of polymorphism in cnidarians is virtually regarded to the division of labour,where different zooids perform diverse functions. As regards the origin of polymorphism in cnidarians, the following theories have been advanced:</vt:lpstr>
      <vt:lpstr>Metagenesis: Metagenesis refers to alteration of generation by representing two generations in successive developmental stages, one is sexual stage or medusa and other is asexual stage or polyp.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BENGAL STATE UNIVERSITY  HMMCW ZOOACOR01T-UNIT 03: CNIDARIA POLYMORPHISM</dc:title>
  <dc:creator>Ritu &amp; Madhu</dc:creator>
  <cp:lastModifiedBy>Ritu &amp; Madhu</cp:lastModifiedBy>
  <cp:revision>32</cp:revision>
  <dcterms:created xsi:type="dcterms:W3CDTF">2023-01-07T03:51:32Z</dcterms:created>
  <dcterms:modified xsi:type="dcterms:W3CDTF">2023-10-05T04:16:28Z</dcterms:modified>
</cp:coreProperties>
</file>