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9" r:id="rId1"/>
  </p:sldMasterIdLst>
  <p:notesMasterIdLst>
    <p:notesMasterId r:id="rId105"/>
  </p:notesMasterIdLst>
  <p:sldIdLst>
    <p:sldId id="256" r:id="rId2"/>
    <p:sldId id="257" r:id="rId3"/>
    <p:sldId id="258" r:id="rId4"/>
    <p:sldId id="259" r:id="rId5"/>
    <p:sldId id="260" r:id="rId6"/>
    <p:sldId id="261" r:id="rId7"/>
    <p:sldId id="401" r:id="rId8"/>
    <p:sldId id="262" r:id="rId9"/>
    <p:sldId id="263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1" r:id="rId30"/>
    <p:sldId id="292" r:id="rId31"/>
    <p:sldId id="293" r:id="rId32"/>
    <p:sldId id="294" r:id="rId33"/>
    <p:sldId id="295" r:id="rId34"/>
    <p:sldId id="298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6" r:id="rId50"/>
    <p:sldId id="317" r:id="rId51"/>
    <p:sldId id="318" r:id="rId52"/>
    <p:sldId id="319" r:id="rId53"/>
    <p:sldId id="320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404" r:id="rId66"/>
    <p:sldId id="335" r:id="rId67"/>
    <p:sldId id="336" r:id="rId68"/>
    <p:sldId id="337" r:id="rId69"/>
    <p:sldId id="338" r:id="rId70"/>
    <p:sldId id="405" r:id="rId71"/>
    <p:sldId id="339" r:id="rId72"/>
    <p:sldId id="341" r:id="rId73"/>
    <p:sldId id="342" r:id="rId74"/>
    <p:sldId id="343" r:id="rId75"/>
    <p:sldId id="347" r:id="rId76"/>
    <p:sldId id="348" r:id="rId77"/>
    <p:sldId id="406" r:id="rId78"/>
    <p:sldId id="351" r:id="rId79"/>
    <p:sldId id="352" r:id="rId80"/>
    <p:sldId id="353" r:id="rId81"/>
    <p:sldId id="356" r:id="rId82"/>
    <p:sldId id="357" r:id="rId83"/>
    <p:sldId id="360" r:id="rId84"/>
    <p:sldId id="361" r:id="rId85"/>
    <p:sldId id="364" r:id="rId86"/>
    <p:sldId id="365" r:id="rId87"/>
    <p:sldId id="368" r:id="rId88"/>
    <p:sldId id="370" r:id="rId89"/>
    <p:sldId id="371" r:id="rId90"/>
    <p:sldId id="372" r:id="rId91"/>
    <p:sldId id="377" r:id="rId92"/>
    <p:sldId id="378" r:id="rId93"/>
    <p:sldId id="403" r:id="rId94"/>
    <p:sldId id="407" r:id="rId95"/>
    <p:sldId id="379" r:id="rId96"/>
    <p:sldId id="408" r:id="rId97"/>
    <p:sldId id="380" r:id="rId98"/>
    <p:sldId id="409" r:id="rId99"/>
    <p:sldId id="381" r:id="rId100"/>
    <p:sldId id="411" r:id="rId101"/>
    <p:sldId id="410" r:id="rId102"/>
    <p:sldId id="412" r:id="rId103"/>
    <p:sldId id="400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E6CE2A-8581-47F8-B6A0-4B2F5856CBA2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F296DC-46CD-465A-A144-71A4E3F16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C3092-1B6B-475C-9484-44A5DE2BBDD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289CDF98-EF47-499D-9AC0-2B810CCC4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3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3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4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74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7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912CD-8E26-497A-AC6E-E91CDE282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1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18697-04E4-4F02-A656-9970AB650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2B7EF-8DED-46D2-9A1C-3F34B8B901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2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05FA8-A8A8-47AF-B444-C4FB518DD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9ED425-D5EA-4C92-8403-A20612CD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385227" y="3733800"/>
            <a:ext cx="65069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b="1" dirty="0" err="1">
                <a:latin typeface="Kokila" pitchFamily="34" charset="0"/>
                <a:cs typeface="Kokila" pitchFamily="34" charset="0"/>
              </a:rPr>
              <a:t>प्रस्तुतकर्त्ता</a:t>
            </a:r>
            <a:endParaRPr lang="en-GB" sz="3200" b="1" dirty="0">
              <a:latin typeface="Kokila" pitchFamily="34" charset="0"/>
              <a:cs typeface="Kokila" pitchFamily="34" charset="0"/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ड. </a:t>
            </a:r>
            <a:r>
              <a:rPr lang="sa-IN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दिलीपः पण्डाः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 algn="ctr">
              <a:defRPr/>
            </a:pPr>
            <a:r>
              <a:rPr lang="sa-IN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सहायकाध्यापकः, संस्कृतविभागस्य</a:t>
            </a:r>
            <a:endParaRPr lang="en-GB" sz="36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  <a:p>
            <a:pPr algn="ctr">
              <a:defRPr/>
            </a:pPr>
            <a:r>
              <a:rPr lang="sa-IN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दक्षिणेश्वरस्थितस्य</a:t>
            </a:r>
          </a:p>
          <a:p>
            <a:pPr algn="ctr">
              <a:defRPr/>
            </a:pPr>
            <a:r>
              <a:rPr lang="sa-IN" sz="24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हीरालाल-मजुमदार-मेमोरियाल कलेज फर् ओमेन् इत्यस्य महाविद्यालयस्य</a:t>
            </a:r>
            <a:endParaRPr lang="en-GB" sz="24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023938" y="1295400"/>
            <a:ext cx="708436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</a:t>
            </a:r>
            <a:r>
              <a:rPr lang="sa-IN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विमर्ष</a:t>
            </a:r>
            <a:r>
              <a: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38525" y="600075"/>
            <a:ext cx="2200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स्वरसन्धिः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066800" y="1751013"/>
            <a:ext cx="24479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सवर्णदीर्घसन्धि: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गुणसन्धि: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वृद्धिसन्धि: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पूर्वरूपसन्धिः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003800" y="1776413"/>
            <a:ext cx="30464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पररूपसन्धिः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यण् सन्धि: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यान्तवान्तादेशसन्धि: 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प्रकृतिभावः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73D-7F0A-97CE-ED81-A19311DE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FDF1F-1427-6F9C-B742-24E2E27A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a-IN" sz="32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विप्रतिषेधे परं कार्यम् (1.4.2) – तुल्यवलविरोधे सति परं कार्यं स्यात्।</a:t>
            </a:r>
          </a:p>
          <a:p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उदाहरणम् – मनोरथः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मनस् + रथः 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मनर् + रथः (ससजुषो रुः) 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मन + उ + रथः (हशि च 6.1.114) 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मन + रथः </a:t>
            </a:r>
            <a:r>
              <a:rPr lang="sa-IN" sz="2800" b="1" strike="sngStrike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(रो रि 8.3.14)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मन + उ + रथः (हशि च) विप्रतिषेधे परं कार्यम् इत्यनेन हशि च सूत्रस्य प्राप्तिः।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मनोरथः (आद्गुणः)</a:t>
            </a:r>
          </a:p>
          <a:p>
            <a:pPr marL="0" indent="0">
              <a:buNone/>
            </a:pPr>
            <a:endParaRPr lang="en-IN" sz="3200" b="1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17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462D-EEB0-6FC8-2386-C8967EBF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6375-B0AD-6546-1AE6-76E8DDAD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2490135"/>
            <a:ext cx="7716415" cy="3761375"/>
          </a:xfrm>
        </p:spPr>
        <p:txBody>
          <a:bodyPr>
            <a:normAutofit fontScale="85000" lnSpcReduction="20000"/>
          </a:bodyPr>
          <a:lstStyle/>
          <a:p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एतत्तदोः सुलोपोऽकोरनञ्समासे हलि (6.1.132) – </a:t>
            </a:r>
            <a:r>
              <a:rPr lang="sa-IN" sz="2400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अककारयोरेतत्तदोर्यः सुस्तस्य लोपो हलि न तु नञ्समासे।</a:t>
            </a:r>
          </a:p>
          <a:p>
            <a:r>
              <a:rPr lang="sa-IN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उदाहरणम् – एषविष्णुः, एषको रुद्रः, असःशिवः, एषोऽत्र</a:t>
            </a:r>
          </a:p>
          <a:p>
            <a:pPr marL="914400" lvl="2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एषः +  विष्णुः</a:t>
            </a:r>
          </a:p>
          <a:p>
            <a:pPr marL="914400" lvl="2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एष विष्णुः (विसर्जनीयस्य सः, ससजुषो रुः – इत्यनयोः सूत्रयोः न प्रवृत्तिः)</a:t>
            </a:r>
          </a:p>
          <a:p>
            <a:pPr marL="914400" lvl="2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अतः प्रकृतसूत्रेण सन्धिः विधीयते</a:t>
            </a:r>
          </a:p>
          <a:p>
            <a:pPr marL="3600450" lvl="8" indent="0">
              <a:buNone/>
            </a:pPr>
            <a:r>
              <a:rPr lang="sa-IN" sz="24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एषकस् + रुद्रः</a:t>
            </a:r>
          </a:p>
          <a:p>
            <a:pPr marL="3600450" lvl="8" indent="0">
              <a:buNone/>
            </a:pPr>
            <a:r>
              <a:rPr lang="sa-IN" sz="24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एषकर् + रुद्रः (ससजुषो रुः)</a:t>
            </a:r>
          </a:p>
          <a:p>
            <a:pPr marL="3600450" lvl="8" indent="0">
              <a:buNone/>
            </a:pPr>
            <a:r>
              <a:rPr lang="sa-IN" sz="24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एषक + उ + रुद्रः (हशि च)</a:t>
            </a:r>
          </a:p>
          <a:p>
            <a:pPr marL="3600450" lvl="8" indent="0">
              <a:buNone/>
            </a:pPr>
            <a:r>
              <a:rPr lang="sa-IN" sz="24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एषकोरुद्रः (आद्गुणः)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39274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6FDE-4877-27A6-8E1B-01015491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9F42-F3FB-E97C-9937-DF41EC4AC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सोऽचि लोपे चेत्पादपूरणम् </a:t>
            </a:r>
            <a:r>
              <a:rPr lang="sa-IN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(6.1.134) - </a:t>
            </a:r>
            <a:r>
              <a:rPr lang="en-GB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 इत्यस्य सोलोपः स्यादचि पादश्चेल्लोपे सत्येव पूर्य्येत।</a:t>
            </a:r>
          </a:p>
          <a:p>
            <a:r>
              <a:rPr lang="sa-IN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उदाहरणम् - सैषः</a:t>
            </a:r>
          </a:p>
          <a:p>
            <a:pPr marL="1257300" lvl="3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सस् + एषः</a:t>
            </a:r>
          </a:p>
          <a:p>
            <a:pPr marL="1257300" lvl="3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स + एषः (सोऽचि लोपे चेत्पादपूरणम्)</a:t>
            </a:r>
          </a:p>
          <a:p>
            <a:pPr marL="1257300" lvl="3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सैषः (आद्गुणः)</a:t>
            </a:r>
          </a:p>
          <a:p>
            <a:pPr marL="1257300" lvl="3" indent="0">
              <a:buNone/>
            </a:pPr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सैष दाशरथी रामः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61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D306-8BAA-CA21-A38B-29976523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-IN" sz="5400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धन्यवादः</a:t>
            </a:r>
            <a:endParaRPr lang="en-IN" sz="5400" dirty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44A-2DF8-05C5-E774-269B582B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a-IN" sz="54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सर्वेभ्यो नमो नमः</a:t>
            </a:r>
          </a:p>
          <a:p>
            <a:pPr marL="0" indent="0" algn="ctr">
              <a:buNone/>
            </a:pPr>
            <a:r>
              <a:rPr lang="sa-IN" sz="54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ओं शान्तिः शान्तिः शान्तिः</a:t>
            </a:r>
            <a:endParaRPr lang="en-IN" sz="54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0" y="660400"/>
            <a:ext cx="3201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व्यञ्जनसन्धिः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1997075"/>
            <a:ext cx="26638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श्चुत्वसन्धिः</a:t>
            </a:r>
            <a:endParaRPr lang="en-US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ष्टुत्वसन्धिः</a:t>
            </a:r>
            <a:endParaRPr lang="en-US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जश्त्वसन्धिः</a:t>
            </a:r>
            <a:endParaRPr lang="en-US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चर्त्वसन्धिः</a:t>
            </a:r>
            <a:endParaRPr lang="en-US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अनुनासिकसन्धिः</a:t>
            </a:r>
            <a:endParaRPr lang="en-US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30788" y="1979613"/>
            <a:ext cx="2457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अनुस्वारसन्धिः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ङमुडागमसन्धिः 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पूर्णसवर्णसन्धिः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छत्वसन्धिः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तुगागमसन्धिः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903538" y="762000"/>
            <a:ext cx="2890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विसर्गसन्धिः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14600" y="1958975"/>
            <a:ext cx="35671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सकारः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जिह्वामूलीयः उपध्मानीयश्च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रेफः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लोपः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उकारः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43200" y="676275"/>
            <a:ext cx="3533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अष्टविधा:स्वरसन्धय: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27138" y="2936875"/>
            <a:ext cx="21256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सवर्णदीर्घसन्धि: 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गुणसन्धि: 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वृद्धिसन्धि: 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पूर्वरूपसन्धिः 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पररूपसन्धिः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219200" y="1776413"/>
            <a:ext cx="2724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यण् सन्धि: </a:t>
            </a:r>
          </a:p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यान्तवान्तादेशसन्धि: 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219200" y="5495925"/>
            <a:ext cx="1549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प्रकृतिभावः</a:t>
            </a:r>
            <a:endParaRPr lang="en-GB" sz="3200">
              <a:solidFill>
                <a:srgbClr val="C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886200" y="1676400"/>
            <a:ext cx="533400" cy="1066800"/>
          </a:xfrm>
          <a:prstGeom prst="rightBrace">
            <a:avLst>
              <a:gd name="adj1" fmla="val 20578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3886200" y="5486400"/>
            <a:ext cx="533400" cy="6096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ight Brace 9"/>
          <p:cNvSpPr/>
          <p:nvPr/>
        </p:nvSpPr>
        <p:spPr>
          <a:xfrm>
            <a:off x="3886200" y="3048000"/>
            <a:ext cx="533400" cy="2209800"/>
          </a:xfrm>
          <a:prstGeom prst="rightBrace">
            <a:avLst>
              <a:gd name="adj1" fmla="val 20578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4343400" y="1676400"/>
            <a:ext cx="44116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एतयो: द्वयो: सन्ध्यो: पूर्वस्य एकस्यैव </a:t>
            </a:r>
          </a:p>
          <a:p>
            <a:r>
              <a:rPr lang="en-GB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वर्णस्य स्थाने आदेशो भवति </a:t>
            </a:r>
            <a:r>
              <a:rPr lang="sa-IN" sz="32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।</a:t>
            </a:r>
            <a:endParaRPr lang="en-GB" sz="3200" b="1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4495800" y="3657600"/>
            <a:ext cx="4090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पञ्चस्वप्येतेषु सन्धिषु पूर्वस्य </a:t>
            </a:r>
          </a:p>
          <a:p>
            <a:r>
              <a:rPr lang="en-GB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परस्य च स्थाने एकादेशा: भवन्ति </a:t>
            </a:r>
            <a:r>
              <a:rPr lang="sa-IN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  <a:endParaRPr lang="en-GB" sz="3200" b="1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4648200" y="5486400"/>
            <a:ext cx="2192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अत्र आदेशाभाव: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18456" y="725489"/>
            <a:ext cx="78097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सवर्णदीर्घसन्धि</a:t>
            </a:r>
            <a:r>
              <a:rPr lang="en-US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:</a:t>
            </a:r>
            <a:endParaRPr lang="sa-IN" sz="24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‘</a:t>
            </a:r>
            <a:r>
              <a:rPr lang="sa-IN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अकः सवर्णे दीर्घः</a:t>
            </a:r>
            <a:r>
              <a:rPr lang="en-GB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’</a:t>
            </a:r>
            <a:r>
              <a:rPr lang="sa-IN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 (6.1.101) इत्यनेन सूत्रेण संहिता-विषये 'अक्' प्रत्याहारस्य  सवर्णे अचि परे सति पूर्वपरयोः स्थाने दीर्घ-एकादेशः भवति।</a:t>
            </a:r>
          </a:p>
          <a:p>
            <a:pPr algn="just"/>
            <a:endParaRPr lang="sa-IN" sz="36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21507" name="AutoShape 5"/>
          <p:cNvSpPr>
            <a:spLocks/>
          </p:cNvSpPr>
          <p:nvPr/>
        </p:nvSpPr>
        <p:spPr bwMode="auto">
          <a:xfrm>
            <a:off x="1674813" y="1724025"/>
            <a:ext cx="3582987" cy="216217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अ+अ</a:t>
            </a:r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=</a:t>
            </a:r>
            <a:r>
              <a:rPr lang="en-US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आ+आ</a:t>
            </a:r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=अ +आ= </a:t>
            </a:r>
          </a:p>
          <a:p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+अ=</a:t>
            </a:r>
          </a:p>
        </p:txBody>
      </p:sp>
      <p:sp>
        <p:nvSpPr>
          <p:cNvPr id="21508" name="AutoShape 7"/>
          <p:cNvSpPr>
            <a:spLocks/>
          </p:cNvSpPr>
          <p:nvPr/>
        </p:nvSpPr>
        <p:spPr bwMode="auto">
          <a:xfrm>
            <a:off x="2971800" y="1798638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429000" y="248443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676400" y="4084638"/>
            <a:ext cx="1143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इ + इ =</a:t>
            </a:r>
          </a:p>
          <a:p>
            <a:r>
              <a:rPr lang="en-US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ई + ई =</a:t>
            </a:r>
          </a:p>
          <a:p>
            <a:r>
              <a:rPr lang="en-US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इ + ई =</a:t>
            </a:r>
          </a:p>
          <a:p>
            <a:r>
              <a:rPr lang="en-US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ई + इ =</a:t>
            </a:r>
          </a:p>
        </p:txBody>
      </p:sp>
      <p:sp>
        <p:nvSpPr>
          <p:cNvPr id="21511" name="AutoShape 10"/>
          <p:cNvSpPr>
            <a:spLocks/>
          </p:cNvSpPr>
          <p:nvPr/>
        </p:nvSpPr>
        <p:spPr bwMode="auto">
          <a:xfrm>
            <a:off x="2743200" y="4084638"/>
            <a:ext cx="457200" cy="1905000"/>
          </a:xfrm>
          <a:prstGeom prst="rightBrace">
            <a:avLst>
              <a:gd name="adj1" fmla="val 347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3276600" y="4795838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ई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029200" y="1735138"/>
            <a:ext cx="1600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 + उ =</a:t>
            </a:r>
          </a:p>
          <a:p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ऊ + ऊ =</a:t>
            </a:r>
          </a:p>
          <a:p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 + ऊ =</a:t>
            </a:r>
          </a:p>
          <a:p>
            <a:r>
              <a:rPr lang="en-US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ऊ + उ =</a:t>
            </a:r>
          </a:p>
        </p:txBody>
      </p:sp>
      <p:sp>
        <p:nvSpPr>
          <p:cNvPr id="21514" name="AutoShape 13"/>
          <p:cNvSpPr>
            <a:spLocks/>
          </p:cNvSpPr>
          <p:nvPr/>
        </p:nvSpPr>
        <p:spPr bwMode="auto">
          <a:xfrm>
            <a:off x="6248400" y="1722438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6705600" y="235743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ऊ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5029200" y="4173538"/>
            <a:ext cx="1905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ऋ + ऋ =</a:t>
            </a:r>
          </a:p>
          <a:p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ॠ + ॠ =</a:t>
            </a:r>
          </a:p>
          <a:p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ऋ + ॠ =</a:t>
            </a:r>
          </a:p>
          <a:p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ॠ + ऋ =</a:t>
            </a:r>
          </a:p>
        </p:txBody>
      </p:sp>
      <p:sp>
        <p:nvSpPr>
          <p:cNvPr id="21517" name="AutoShape 16"/>
          <p:cNvSpPr>
            <a:spLocks/>
          </p:cNvSpPr>
          <p:nvPr/>
        </p:nvSpPr>
        <p:spPr bwMode="auto">
          <a:xfrm>
            <a:off x="6248400" y="4084638"/>
            <a:ext cx="457200" cy="1905000"/>
          </a:xfrm>
          <a:prstGeom prst="rightBrace">
            <a:avLst>
              <a:gd name="adj1" fmla="val 347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6781800" y="4795838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600200" y="2039938"/>
            <a:ext cx="3048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परम + अर्थः =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परम्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अ]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र्थः =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परम्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</a:t>
            </a:r>
            <a:r>
              <a:rPr lang="en-US" sz="3200" b="1">
                <a:solidFill>
                  <a:srgbClr val="9900CC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र्थः = </a:t>
            </a:r>
          </a:p>
        </p:txBody>
      </p:sp>
      <p:sp>
        <p:nvSpPr>
          <p:cNvPr id="22532" name="AutoShape 6"/>
          <p:cNvSpPr>
            <a:spLocks/>
          </p:cNvSpPr>
          <p:nvPr/>
        </p:nvSpPr>
        <p:spPr bwMode="auto">
          <a:xfrm>
            <a:off x="4876800" y="1981200"/>
            <a:ext cx="381000" cy="1566863"/>
          </a:xfrm>
          <a:prstGeom prst="rightBrace">
            <a:avLst>
              <a:gd name="adj1" fmla="val 342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334000" y="2438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परमार्थ: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600200" y="4038600"/>
            <a:ext cx="3540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विद्या + आलय: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विद्य्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आ]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लय: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विद्य्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लय: =</a:t>
            </a:r>
          </a:p>
        </p:txBody>
      </p:sp>
      <p:sp>
        <p:nvSpPr>
          <p:cNvPr id="22535" name="AutoShape 10"/>
          <p:cNvSpPr>
            <a:spLocks/>
          </p:cNvSpPr>
          <p:nvPr/>
        </p:nvSpPr>
        <p:spPr bwMode="auto">
          <a:xfrm>
            <a:off x="4876800" y="4038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5334000" y="46878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विद्यालय: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00200" y="1889125"/>
            <a:ext cx="3124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देव + आलय: =</a:t>
            </a:r>
          </a:p>
          <a:p>
            <a:pPr>
              <a:lnSpc>
                <a:spcPct val="125000"/>
              </a:lnSpc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देव्+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आ]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लय: =</a:t>
            </a:r>
          </a:p>
          <a:p>
            <a:pPr>
              <a:lnSpc>
                <a:spcPct val="125000"/>
              </a:lnSpc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देव्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लय: =</a:t>
            </a:r>
          </a:p>
        </p:txBody>
      </p:sp>
      <p:sp>
        <p:nvSpPr>
          <p:cNvPr id="23555" name="AutoShape 4"/>
          <p:cNvSpPr>
            <a:spLocks/>
          </p:cNvSpPr>
          <p:nvPr/>
        </p:nvSpPr>
        <p:spPr bwMode="auto">
          <a:xfrm>
            <a:off x="5257800" y="1981200"/>
            <a:ext cx="457200" cy="1711325"/>
          </a:xfrm>
          <a:prstGeom prst="rightBrace">
            <a:avLst>
              <a:gd name="adj1" fmla="val 311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867400" y="25146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देवालय: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601788" y="4052888"/>
            <a:ext cx="38084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विद्या + अभ्यास: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विद्य्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अ]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भ्यास:= 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विद्य्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भ्यास: =</a:t>
            </a:r>
          </a:p>
        </p:txBody>
      </p:sp>
      <p:sp>
        <p:nvSpPr>
          <p:cNvPr id="23558" name="AutoShape 7"/>
          <p:cNvSpPr>
            <a:spLocks/>
          </p:cNvSpPr>
          <p:nvPr/>
        </p:nvSpPr>
        <p:spPr bwMode="auto">
          <a:xfrm>
            <a:off x="5334000" y="4038600"/>
            <a:ext cx="457200" cy="19812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867400" y="469423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विद्याभ्यास:</a:t>
            </a:r>
          </a:p>
        </p:txBody>
      </p: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598613" y="1981200"/>
            <a:ext cx="32781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कवि + इन्द्र: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कव्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[इ + इ]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न्द्र: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कव्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ई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न्द्र:=</a:t>
            </a:r>
          </a:p>
        </p:txBody>
      </p:sp>
      <p:sp>
        <p:nvSpPr>
          <p:cNvPr id="24579" name="AutoShape 4"/>
          <p:cNvSpPr>
            <a:spLocks/>
          </p:cNvSpPr>
          <p:nvPr/>
        </p:nvSpPr>
        <p:spPr bwMode="auto">
          <a:xfrm>
            <a:off x="4267200" y="1981200"/>
            <a:ext cx="457200" cy="1844675"/>
          </a:xfrm>
          <a:prstGeom prst="rightBrace">
            <a:avLst>
              <a:gd name="adj1" fmla="val 336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029200" y="25908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कवीन्द्र: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600200" y="3989388"/>
            <a:ext cx="2971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मही + ईश: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[ई + ई]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श: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ई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श: =</a:t>
            </a:r>
            <a:endParaRPr lang="en-US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24582" name="AutoShape 7"/>
          <p:cNvSpPr>
            <a:spLocks/>
          </p:cNvSpPr>
          <p:nvPr/>
        </p:nvSpPr>
        <p:spPr bwMode="auto">
          <a:xfrm>
            <a:off x="4267200" y="4038600"/>
            <a:ext cx="457200" cy="1752600"/>
          </a:xfrm>
          <a:prstGeom prst="rightBrace">
            <a:avLst>
              <a:gd name="adj1" fmla="val 31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5029200" y="4648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महीश:</a:t>
            </a:r>
          </a:p>
        </p:txBody>
      </p:sp>
      <p:sp>
        <p:nvSpPr>
          <p:cNvPr id="24584" name="Text Box 21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00200" y="1995488"/>
            <a:ext cx="3733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कवि + ईश्वर: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कव्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[इ + ई]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श्वर: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कव्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ई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श्वर: =</a:t>
            </a:r>
          </a:p>
        </p:txBody>
      </p:sp>
      <p:sp>
        <p:nvSpPr>
          <p:cNvPr id="25603" name="AutoShape 4"/>
          <p:cNvSpPr>
            <a:spLocks/>
          </p:cNvSpPr>
          <p:nvPr/>
        </p:nvSpPr>
        <p:spPr bwMode="auto">
          <a:xfrm>
            <a:off x="4648200" y="1935163"/>
            <a:ext cx="457200" cy="2038350"/>
          </a:xfrm>
          <a:prstGeom prst="rightBrace">
            <a:avLst>
              <a:gd name="adj1" fmla="val 371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410200" y="256063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कवीश्वर: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568450" y="4052888"/>
            <a:ext cx="33083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पृथिवी + इन्दु: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पृथिव्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[ई + इ]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न्दु: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पृथिव्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ई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न्दु: =</a:t>
            </a:r>
          </a:p>
        </p:txBody>
      </p:sp>
      <p:sp>
        <p:nvSpPr>
          <p:cNvPr id="25606" name="AutoShape 7"/>
          <p:cNvSpPr>
            <a:spLocks/>
          </p:cNvSpPr>
          <p:nvPr/>
        </p:nvSpPr>
        <p:spPr bwMode="auto">
          <a:xfrm>
            <a:off x="4648200" y="4083050"/>
            <a:ext cx="457200" cy="1936750"/>
          </a:xfrm>
          <a:prstGeom prst="rightBrace">
            <a:avLst>
              <a:gd name="adj1" fmla="val 35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410200" y="46021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पृथिवीन्दु:</a:t>
            </a: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0200" y="1995488"/>
            <a:ext cx="3429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भानु + उदय: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भान्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[उ + उ]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दय: = 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भान्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ऊ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दय: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486400" y="257492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भानूदय: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4052888"/>
            <a:ext cx="3429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वधू + ऊर्मिका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वध्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[ऊ + ऊ]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र्मिका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वध्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ऊ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र्मिका =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486400" y="467836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वधूर्मिका</a:t>
            </a:r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>
            <a:off x="4724400" y="2011363"/>
            <a:ext cx="457200" cy="1874837"/>
          </a:xfrm>
          <a:prstGeom prst="rightBrace">
            <a:avLst>
              <a:gd name="adj1" fmla="val 34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AutoShape 7"/>
          <p:cNvSpPr>
            <a:spLocks/>
          </p:cNvSpPr>
          <p:nvPr/>
        </p:nvSpPr>
        <p:spPr bwMode="auto">
          <a:xfrm>
            <a:off x="4724400" y="4068763"/>
            <a:ext cx="457200" cy="1874837"/>
          </a:xfrm>
          <a:prstGeom prst="rightBrace">
            <a:avLst>
              <a:gd name="adj1" fmla="val 34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143000" y="3733800"/>
            <a:ext cx="699101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अक्षरयोः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 / </a:t>
            </a:r>
            <a:r>
              <a:rPr lang="en-US" sz="5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अक्षराणां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5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संयोगः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 </a:t>
            </a:r>
            <a:r>
              <a:rPr lang="en-US" sz="5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itchFamily="34" charset="0"/>
                <a:cs typeface="Kokila" pitchFamily="34" charset="0"/>
              </a:rPr>
              <a:t>सन्धिः</a:t>
            </a:r>
            <a:endParaRPr lang="sa-IN" sz="5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okila" pitchFamily="34" charset="0"/>
              <a:cs typeface="Kokila" pitchFamily="34" charset="0"/>
            </a:endParaRPr>
          </a:p>
          <a:p>
            <a:pPr algn="ctr">
              <a:defRPr/>
            </a:pPr>
            <a:r>
              <a:rPr lang="sa-IN" sz="40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परः सन्निकर्षः संहिता</a:t>
            </a:r>
            <a:r>
              <a:rPr lang="sa-IN" sz="40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kila" panose="020B0604020202020204" pitchFamily="34" charset="0"/>
                <a:cs typeface="Kokila" pitchFamily="34" charset="0"/>
              </a:rPr>
              <a:t> (1.4.109)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okila" panose="020B0604020202020204" pitchFamily="34" charset="0"/>
              <a:cs typeface="Kokila" pitchFamily="34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438400" y="1325563"/>
            <a:ext cx="4411663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सन्धिः</a:t>
            </a:r>
            <a:endParaRPr lang="en-US" sz="1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00200" y="1981200"/>
            <a:ext cx="3124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साधु + ऊचु: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साध्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[उ + ऊ]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चु: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साध्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ऊ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चु: =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638800" y="2697163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साधूचु: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77975" y="4052888"/>
            <a:ext cx="3527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वधू + उत्साह: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वध्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[ऊ + उ]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त्साह: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वध्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ऊ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त्साह: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638800" y="475456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वधूत्साह:</a:t>
            </a:r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4800600" y="1981200"/>
            <a:ext cx="457200" cy="19812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800600" y="4038600"/>
            <a:ext cx="457200" cy="19812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Text Box 22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00200" y="1995488"/>
            <a:ext cx="3657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पितृ + ऋणम्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पित्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[ऋ + ऋ]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णम्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पित्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ॠ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णम् =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15000" y="2620963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पितॄणम्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00200" y="4052888"/>
            <a:ext cx="3657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होतृ + लृकार: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होत्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[ऋ +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लृ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कार: =</a:t>
            </a:r>
          </a:p>
          <a:p>
            <a:pPr>
              <a:spcBef>
                <a:spcPts val="600"/>
              </a:spcBef>
            </a:pPr>
            <a:r>
              <a:rPr lang="en-US" sz="3200" b="1">
                <a:latin typeface="Kokila" pitchFamily="34" charset="0"/>
                <a:cs typeface="Kokila" pitchFamily="34" charset="0"/>
              </a:rPr>
              <a:t>होत्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ॠ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कार: =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15000" y="4495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होतॄकार:</a:t>
            </a: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4953000" y="40386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9" name="AutoShape 7"/>
          <p:cNvSpPr>
            <a:spLocks/>
          </p:cNvSpPr>
          <p:nvPr/>
        </p:nvSpPr>
        <p:spPr bwMode="auto">
          <a:xfrm>
            <a:off x="4953000" y="19812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41176" y="541177"/>
            <a:ext cx="7856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गुणसन्धि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:</a:t>
            </a:r>
            <a:endParaRPr lang="sa-IN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आद्गुण</a:t>
            </a:r>
            <a:r>
              <a:rPr lang="en-GB" sz="28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:</a:t>
            </a:r>
            <a:r>
              <a:rPr lang="sa-IN" sz="28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(6.1.87)</a:t>
            </a:r>
            <a:r>
              <a:rPr lang="en-GB" sz="28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- 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अवर्णाद् अचि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 पूर्वपरयोरेको गु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णादेशो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भवति</a:t>
            </a:r>
            <a:endParaRPr lang="en-GB" sz="28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76400" y="1676400"/>
            <a:ext cx="13049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 + इ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 + ई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 इ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 ई =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86200" y="2209800"/>
            <a:ext cx="39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76400" y="3657600"/>
            <a:ext cx="1384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अ + उ =</a:t>
            </a:r>
          </a:p>
          <a:p>
            <a:r>
              <a:rPr lang="en-US" sz="3200" b="1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अ + ऊ =</a:t>
            </a:r>
          </a:p>
          <a:p>
            <a:r>
              <a:rPr lang="en-US" sz="3200" b="1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आ + उ =</a:t>
            </a:r>
          </a:p>
          <a:p>
            <a:r>
              <a:rPr lang="en-US" sz="3200" b="1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आ + ऊ =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79850" y="4191000"/>
            <a:ext cx="588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029200" y="1676400"/>
            <a:ext cx="14081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अ + ऋ =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अ + ॠ =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आ + ऋ =</a:t>
            </a: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आ + ॠ =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386638" y="2209800"/>
            <a:ext cx="60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अर्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014913" y="3652838"/>
            <a:ext cx="137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 + ऌ =</a:t>
            </a:r>
          </a:p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आ + ऌ =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354888" y="3657600"/>
            <a:ext cx="755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अल्</a:t>
            </a:r>
          </a:p>
        </p:txBody>
      </p:sp>
      <p:sp>
        <p:nvSpPr>
          <p:cNvPr id="31755" name="AutoShape 11"/>
          <p:cNvSpPr>
            <a:spLocks/>
          </p:cNvSpPr>
          <p:nvPr/>
        </p:nvSpPr>
        <p:spPr bwMode="auto">
          <a:xfrm>
            <a:off x="3200400" y="1752600"/>
            <a:ext cx="457200" cy="1565275"/>
          </a:xfrm>
          <a:prstGeom prst="rightBrace">
            <a:avLst>
              <a:gd name="adj1" fmla="val 28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6" name="AutoShape 12"/>
          <p:cNvSpPr>
            <a:spLocks/>
          </p:cNvSpPr>
          <p:nvPr/>
        </p:nvSpPr>
        <p:spPr bwMode="auto">
          <a:xfrm>
            <a:off x="3200400" y="3733800"/>
            <a:ext cx="457200" cy="16764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7" name="AutoShape 13"/>
          <p:cNvSpPr>
            <a:spLocks/>
          </p:cNvSpPr>
          <p:nvPr/>
        </p:nvSpPr>
        <p:spPr bwMode="auto">
          <a:xfrm>
            <a:off x="6705600" y="1828800"/>
            <a:ext cx="457200" cy="1565275"/>
          </a:xfrm>
          <a:prstGeom prst="rightBrace">
            <a:avLst>
              <a:gd name="adj1" fmla="val 28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8" name="AutoShape 14"/>
          <p:cNvSpPr>
            <a:spLocks/>
          </p:cNvSpPr>
          <p:nvPr/>
        </p:nvSpPr>
        <p:spPr bwMode="auto">
          <a:xfrm>
            <a:off x="6705600" y="3657600"/>
            <a:ext cx="457200" cy="804863"/>
          </a:xfrm>
          <a:prstGeom prst="rightBrace">
            <a:avLst>
              <a:gd name="adj1" fmla="val 146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01788" y="1979613"/>
            <a:ext cx="25765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देव + इन्द्र: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देव्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इ]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न्द्र: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देव्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न्द्र: =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62538" y="2468563"/>
            <a:ext cx="1014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देवेन्द्र: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00200" y="4037013"/>
            <a:ext cx="2603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गण + ईश: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गण्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ई]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श: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गण्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श: =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062538" y="4525963"/>
            <a:ext cx="104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गणेश:</a:t>
            </a:r>
          </a:p>
        </p:txBody>
      </p:sp>
      <p:sp>
        <p:nvSpPr>
          <p:cNvPr id="32774" name="AutoShape 12"/>
          <p:cNvSpPr>
            <a:spLocks/>
          </p:cNvSpPr>
          <p:nvPr/>
        </p:nvSpPr>
        <p:spPr bwMode="auto">
          <a:xfrm>
            <a:off x="4529138" y="4038600"/>
            <a:ext cx="457200" cy="16764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2775" name="AutoShape 13"/>
          <p:cNvSpPr>
            <a:spLocks/>
          </p:cNvSpPr>
          <p:nvPr/>
        </p:nvSpPr>
        <p:spPr bwMode="auto">
          <a:xfrm>
            <a:off x="4529138" y="1981200"/>
            <a:ext cx="457200" cy="16764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89088" y="1979613"/>
            <a:ext cx="2570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महा + इन्द्र: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[आ+ इ]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न्द्र: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न्द्र: =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041900" y="2286000"/>
            <a:ext cx="1006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महेन्द्र: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00200" y="4037013"/>
            <a:ext cx="263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महा + ईश: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ई]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श: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श: =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041900" y="4373563"/>
            <a:ext cx="966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महेश:</a:t>
            </a:r>
          </a:p>
        </p:txBody>
      </p:sp>
      <p:sp>
        <p:nvSpPr>
          <p:cNvPr id="33798" name="AutoShape 12"/>
          <p:cNvSpPr>
            <a:spLocks/>
          </p:cNvSpPr>
          <p:nvPr/>
        </p:nvSpPr>
        <p:spPr bwMode="auto">
          <a:xfrm>
            <a:off x="4508500" y="4038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3799" name="AutoShape 13"/>
          <p:cNvSpPr>
            <a:spLocks/>
          </p:cNvSpPr>
          <p:nvPr/>
        </p:nvSpPr>
        <p:spPr bwMode="auto">
          <a:xfrm>
            <a:off x="4508500" y="19812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82738" y="1979613"/>
            <a:ext cx="2828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सूर्य + उदय: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सूर्य्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उ]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दय: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सूर्य्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दय: =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21350" y="2316163"/>
            <a:ext cx="1292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सूर्योदय: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01788" y="4037013"/>
            <a:ext cx="3421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एक + ऊनविंशति: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एक्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ऊ]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नविंशति: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एक्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नविंशति: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721350" y="4373563"/>
            <a:ext cx="198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एकोनविंशति:</a:t>
            </a:r>
          </a:p>
        </p:txBody>
      </p:sp>
      <p:sp>
        <p:nvSpPr>
          <p:cNvPr id="34822" name="AutoShape 12"/>
          <p:cNvSpPr>
            <a:spLocks/>
          </p:cNvSpPr>
          <p:nvPr/>
        </p:nvSpPr>
        <p:spPr bwMode="auto">
          <a:xfrm>
            <a:off x="5187950" y="4038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4823" name="AutoShape 13"/>
          <p:cNvSpPr>
            <a:spLocks/>
          </p:cNvSpPr>
          <p:nvPr/>
        </p:nvSpPr>
        <p:spPr bwMode="auto">
          <a:xfrm>
            <a:off x="5187950" y="19812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76388" y="1981200"/>
            <a:ext cx="2938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महा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उत्सव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: =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मह्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 + [आ + उ]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त्सव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: =</a:t>
            </a:r>
          </a:p>
          <a:p>
            <a:pPr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मह्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 + ओ +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त्सव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: =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240338" y="2362200"/>
            <a:ext cx="127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महोत्सव: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00200" y="4008438"/>
            <a:ext cx="2779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महा + ऊर्मि: =</a:t>
            </a:r>
          </a:p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मह् + [आ + ऊ] र्मि: =</a:t>
            </a:r>
          </a:p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मह् + ओ र्मि: =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9388" y="4419600"/>
            <a:ext cx="1046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महोर्मि:</a:t>
            </a:r>
          </a:p>
        </p:txBody>
      </p:sp>
      <p:sp>
        <p:nvSpPr>
          <p:cNvPr id="35846" name="AutoShape 12"/>
          <p:cNvSpPr>
            <a:spLocks/>
          </p:cNvSpPr>
          <p:nvPr/>
        </p:nvSpPr>
        <p:spPr bwMode="auto">
          <a:xfrm>
            <a:off x="4724400" y="4038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5847" name="AutoShape 13"/>
          <p:cNvSpPr>
            <a:spLocks/>
          </p:cNvSpPr>
          <p:nvPr/>
        </p:nvSpPr>
        <p:spPr bwMode="auto">
          <a:xfrm>
            <a:off x="4724400" y="19812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03375" y="1979613"/>
            <a:ext cx="28273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सप्त + ऋषय: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सप्त्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ऋ]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षय: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सप्त्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अर्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षय: =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405438" y="2316163"/>
            <a:ext cx="1182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Kokila" pitchFamily="34" charset="0"/>
                <a:cs typeface="Kokila" pitchFamily="34" charset="0"/>
              </a:rPr>
              <a:t>सप्तर्षय: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84325" y="4037013"/>
            <a:ext cx="2786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महा + ऋषि: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ऋ]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षि: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अर्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 + षि: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9088" y="4419600"/>
            <a:ext cx="102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महर्षि:</a:t>
            </a:r>
          </a:p>
        </p:txBody>
      </p:sp>
      <p:sp>
        <p:nvSpPr>
          <p:cNvPr id="36870" name="AutoShape 12"/>
          <p:cNvSpPr>
            <a:spLocks/>
          </p:cNvSpPr>
          <p:nvPr/>
        </p:nvSpPr>
        <p:spPr bwMode="auto">
          <a:xfrm>
            <a:off x="4876800" y="4038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6871" name="AutoShape 13"/>
          <p:cNvSpPr>
            <a:spLocks/>
          </p:cNvSpPr>
          <p:nvPr/>
        </p:nvSpPr>
        <p:spPr bwMode="auto">
          <a:xfrm>
            <a:off x="4876800" y="19812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00200" y="1979613"/>
            <a:ext cx="2860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तव + ऌकार: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तव्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ऌ]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कार: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अल्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कार: =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270500" y="2316163"/>
            <a:ext cx="1312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तवल्कार: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68450" y="4037013"/>
            <a:ext cx="2941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महा + ऌकार: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ऌ]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कार: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अल्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कार: =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02250" y="4373563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महल्कार:</a:t>
            </a:r>
          </a:p>
        </p:txBody>
      </p:sp>
      <p:sp>
        <p:nvSpPr>
          <p:cNvPr id="37894" name="AutoShape 12"/>
          <p:cNvSpPr>
            <a:spLocks/>
          </p:cNvSpPr>
          <p:nvPr/>
        </p:nvSpPr>
        <p:spPr bwMode="auto">
          <a:xfrm>
            <a:off x="4768850" y="4038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7895" name="AutoShape 13"/>
          <p:cNvSpPr>
            <a:spLocks/>
          </p:cNvSpPr>
          <p:nvPr/>
        </p:nvSpPr>
        <p:spPr bwMode="auto">
          <a:xfrm>
            <a:off x="4768850" y="19812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559838" y="838200"/>
            <a:ext cx="79496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वृद्धिसन्धि</a:t>
            </a:r>
            <a:r>
              <a:rPr lang="en-US" sz="36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:</a:t>
            </a:r>
            <a:endParaRPr lang="sa-IN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r>
              <a:rPr lang="en-GB" sz="28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वृद्धिरेचि</a:t>
            </a:r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(6.1.88)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- 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अवर्णादेचि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पूर्वपरयोरेको वृद्धि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रादेशो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भवति</a:t>
            </a:r>
            <a:endParaRPr lang="en-GB" sz="28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620963" y="1900238"/>
            <a:ext cx="13112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 + ए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 + ऐ +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 ए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 ऐ =</a:t>
            </a:r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2605088" y="3881438"/>
            <a:ext cx="15049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 + ओ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 + औ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 ओ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 + औ =</a:t>
            </a:r>
          </a:p>
        </p:txBody>
      </p:sp>
      <p:sp>
        <p:nvSpPr>
          <p:cNvPr id="41989" name="AutoShape 13"/>
          <p:cNvSpPr>
            <a:spLocks/>
          </p:cNvSpPr>
          <p:nvPr/>
        </p:nvSpPr>
        <p:spPr bwMode="auto">
          <a:xfrm>
            <a:off x="4148138" y="1871663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41990" name="AutoShape 14"/>
          <p:cNvSpPr>
            <a:spLocks/>
          </p:cNvSpPr>
          <p:nvPr/>
        </p:nvSpPr>
        <p:spPr bwMode="auto">
          <a:xfrm>
            <a:off x="4148138" y="3852863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41991" name="Text Box 15"/>
          <p:cNvSpPr txBox="1">
            <a:spLocks noChangeArrowheads="1"/>
          </p:cNvSpPr>
          <p:nvPr/>
        </p:nvSpPr>
        <p:spPr bwMode="auto">
          <a:xfrm>
            <a:off x="4681538" y="2540000"/>
            <a:ext cx="34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ऐ</a:t>
            </a:r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4675188" y="4521200"/>
            <a:ext cx="544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71804" y="1688842"/>
            <a:ext cx="776307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latin typeface="Kokila" pitchFamily="34" charset="0"/>
                <a:cs typeface="Kokila" pitchFamily="34" charset="0"/>
              </a:rPr>
              <a:t>	</a:t>
            </a:r>
            <a:r>
              <a:rPr lang="sa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व्याकरणशास्त्रे पाठितासु संज्ञासु अन्यतमा अस्ति 'संहिता' इति संज्ञा । यत्र द्वयोः वर्णयोः उच्चारणम् आतिशयसान्निध्येन (</a:t>
            </a:r>
            <a:r>
              <a:rPr lang="en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immediately one after another) </a:t>
            </a:r>
            <a:r>
              <a:rPr lang="sa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क्रियते तत्र तयोः वर्णयोः मध्ये संहिता अस्ति इत्युच्यते । द्वयोः वर्णयोः उच्चारणयोः मध्ये स्वभावतः अर्धमात्रायावत् कालः विद्यते एव । परन्तु तस्मात् अधिकम् कालान्तरम् यत्र तयोः उच्चारणयोः मध्ये न वर्तते, तत्र तयोः मध्ये संहिता अस्ति इति उच्यते । </a:t>
            </a:r>
            <a:r>
              <a:rPr lang="en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When two letters are pronounced immediately one after another only with a natural (unavoidable) gap of half-a-</a:t>
            </a:r>
            <a:r>
              <a:rPr lang="en-IN" sz="2400" b="1" i="0" dirty="0" err="1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matra</a:t>
            </a:r>
            <a:r>
              <a:rPr lang="en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, then we say that there is </a:t>
            </a:r>
            <a:r>
              <a:rPr lang="sa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संहिता </a:t>
            </a:r>
            <a:r>
              <a:rPr lang="en-IN" sz="2400" b="1" i="0" dirty="0">
                <a:solidFill>
                  <a:srgbClr val="0070C0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between the two letters. </a:t>
            </a:r>
            <a:endParaRPr lang="sa-IN" sz="2400" b="1" i="0" dirty="0">
              <a:solidFill>
                <a:srgbClr val="0070C0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en-GB" sz="2400" b="1" dirty="0">
                <a:latin typeface="Kokila" pitchFamily="34" charset="0"/>
                <a:cs typeface="Kokila" pitchFamily="34" charset="0"/>
              </a:rPr>
              <a:t>	</a:t>
            </a:r>
            <a:r>
              <a:rPr lang="sa-IN" sz="24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एवं सन्धौ सति कदाचिद् वर्णस्य आदेशादि</a:t>
            </a:r>
            <a:r>
              <a:rPr lang="en-GB" sz="24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कं</a:t>
            </a:r>
            <a:r>
              <a:rPr lang="sa-IN" sz="24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भवति । इत्थम् आदेशादिकम् एव सन्धिकार्यम् इत्युच्यते । इदं च सन्धिकार्यं पदस्य मध्ये पदयोर्मध्ये वा सम्भवेत् ।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794125" y="533400"/>
            <a:ext cx="161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सन्धिः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584325" y="1979613"/>
            <a:ext cx="2717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एक + एकम् =</a:t>
            </a:r>
          </a:p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एक् + [अ + ए] कम् =</a:t>
            </a:r>
          </a:p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एक् + ऐ + कम् =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5289550" y="2468563"/>
            <a:ext cx="105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एकैकम्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600200" y="4037013"/>
            <a:ext cx="2836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तव + ऐश्वर्यम् =</a:t>
            </a:r>
          </a:p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तव् + [अ + ऐ] श्वर्यम् =</a:t>
            </a:r>
          </a:p>
          <a:p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तव् + ऐ + श्वर्यम् =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5289550" y="4495800"/>
            <a:ext cx="1176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तवैश्वर्यम्</a:t>
            </a:r>
          </a:p>
        </p:txBody>
      </p:sp>
      <p:sp>
        <p:nvSpPr>
          <p:cNvPr id="43014" name="AutoShape 13"/>
          <p:cNvSpPr>
            <a:spLocks/>
          </p:cNvSpPr>
          <p:nvPr/>
        </p:nvSpPr>
        <p:spPr bwMode="auto">
          <a:xfrm>
            <a:off x="4756150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66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43015" name="AutoShape 14"/>
          <p:cNvSpPr>
            <a:spLocks/>
          </p:cNvSpPr>
          <p:nvPr/>
        </p:nvSpPr>
        <p:spPr bwMode="auto">
          <a:xfrm>
            <a:off x="475615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66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43016" name="Text Box 22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584325" y="1979613"/>
            <a:ext cx="2532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सदा + एव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ए]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व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ऐ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व =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365750" y="2438400"/>
            <a:ext cx="77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सदैव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598613" y="4037013"/>
            <a:ext cx="2919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महा + ऐश्वर्यम्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ऐ]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श्वर्यम्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ऐ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श्वर्यम् =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5365750" y="4495800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महैश्वर्यम्</a:t>
            </a:r>
          </a:p>
        </p:txBody>
      </p:sp>
      <p:sp>
        <p:nvSpPr>
          <p:cNvPr id="44038" name="AutoShape 8"/>
          <p:cNvSpPr>
            <a:spLocks/>
          </p:cNvSpPr>
          <p:nvPr/>
        </p:nvSpPr>
        <p:spPr bwMode="auto">
          <a:xfrm>
            <a:off x="4832350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44039" name="AutoShape 9"/>
          <p:cNvSpPr>
            <a:spLocks/>
          </p:cNvSpPr>
          <p:nvPr/>
        </p:nvSpPr>
        <p:spPr bwMode="auto">
          <a:xfrm>
            <a:off x="483235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600200" y="1981200"/>
            <a:ext cx="3000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 + ओदन: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ओ]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दन: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औ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दन: =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590675" y="4022725"/>
            <a:ext cx="302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मम + औषधम्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मम्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औ]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षधम्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मम्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औ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षधम् =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5403850" y="2468563"/>
            <a:ext cx="124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तस्यौदन: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5416550" y="4525963"/>
            <a:ext cx="1265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ममौषधम्</a:t>
            </a:r>
          </a:p>
        </p:txBody>
      </p:sp>
      <p:sp>
        <p:nvSpPr>
          <p:cNvPr id="45062" name="AutoShape 19"/>
          <p:cNvSpPr>
            <a:spLocks/>
          </p:cNvSpPr>
          <p:nvPr/>
        </p:nvSpPr>
        <p:spPr bwMode="auto">
          <a:xfrm>
            <a:off x="4883150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45063" name="AutoShape 20"/>
          <p:cNvSpPr>
            <a:spLocks/>
          </p:cNvSpPr>
          <p:nvPr/>
        </p:nvSpPr>
        <p:spPr bwMode="auto">
          <a:xfrm>
            <a:off x="488315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45064" name="Text Box 21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84325" y="1979613"/>
            <a:ext cx="30495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गङ्गा + ओघ: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गङ्ग्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ओ]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घ: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गङ्ग्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औ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घ: =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718175" y="2438400"/>
            <a:ext cx="1192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गङ्गौघ: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581150" y="4037013"/>
            <a:ext cx="3403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महा + औत्सुक्यम्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औ]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त्सुक्यम्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औ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त्सुक्यम् =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5718175" y="4525963"/>
            <a:ext cx="1547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महौत्सुक्यम्</a:t>
            </a:r>
          </a:p>
        </p:txBody>
      </p:sp>
      <p:sp>
        <p:nvSpPr>
          <p:cNvPr id="46086" name="AutoShape 15"/>
          <p:cNvSpPr>
            <a:spLocks/>
          </p:cNvSpPr>
          <p:nvPr/>
        </p:nvSpPr>
        <p:spPr bwMode="auto">
          <a:xfrm>
            <a:off x="5184775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46087" name="AutoShape 16"/>
          <p:cNvSpPr>
            <a:spLocks/>
          </p:cNvSpPr>
          <p:nvPr/>
        </p:nvSpPr>
        <p:spPr bwMode="auto">
          <a:xfrm>
            <a:off x="5184775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46088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717925" y="817563"/>
            <a:ext cx="1927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पूर्वरूपसन्धिः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455988" y="4154488"/>
            <a:ext cx="1339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Kokila" pitchFamily="34" charset="0"/>
                <a:cs typeface="Kokila" pitchFamily="34" charset="0"/>
              </a:rPr>
              <a:t>ए + अ =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132388" y="4154488"/>
            <a:ext cx="37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373438" y="4916488"/>
            <a:ext cx="1557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Kokila" pitchFamily="34" charset="0"/>
                <a:cs typeface="Kokila" pitchFamily="34" charset="0"/>
              </a:rPr>
              <a:t>ओ + अ =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73638" y="4916488"/>
            <a:ext cx="58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634483" y="1295400"/>
            <a:ext cx="780972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एङ:पदान्तादति</a:t>
            </a:r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(6.1.109)</a:t>
            </a:r>
            <a:r>
              <a:rPr lang="en-GB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>
                <a:latin typeface="Kokila" pitchFamily="34" charset="0"/>
                <a:cs typeface="Kokila" pitchFamily="34" charset="0"/>
              </a:rPr>
              <a:t>- 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संहितायां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पदान्ताद्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एङ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परत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अति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(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ह्रस्वे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अकारे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) </a:t>
            </a:r>
          </a:p>
          <a:p>
            <a:pPr algn="ctr"/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पूर्वपरयो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एक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पूर्वरूपादेशो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भवति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</a:t>
            </a:r>
          </a:p>
          <a:p>
            <a:pPr algn="ctr"/>
            <a:endParaRPr lang="en-GB" b="1" dirty="0">
              <a:latin typeface="Kokila" pitchFamily="34" charset="0"/>
              <a:cs typeface="Kokila" pitchFamily="34" charset="0"/>
            </a:endParaRPr>
          </a:p>
          <a:p>
            <a:pPr algn="ctr"/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हरे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अव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हरेऽव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 </a:t>
            </a:r>
          </a:p>
          <a:p>
            <a:pPr algn="ctr"/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   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भानो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अत्र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भानोऽत्र</a:t>
            </a:r>
            <a:r>
              <a:rPr lang="en-GB" sz="3200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01788" y="1979613"/>
            <a:ext cx="26685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अन्ते + अपि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अन्त्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[ए + अ]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पि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अन्त्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पि =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05400" y="2438400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अन्तेऽपि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00200" y="4037013"/>
            <a:ext cx="26495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सो + अयम्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[ओ + अ]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यम् =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105400" y="4525963"/>
            <a:ext cx="104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सोऽयम्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0183" name="AutoShape 13"/>
          <p:cNvSpPr>
            <a:spLocks/>
          </p:cNvSpPr>
          <p:nvPr/>
        </p:nvSpPr>
        <p:spPr bwMode="auto">
          <a:xfrm>
            <a:off x="4572000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0184" name="AutoShape 14"/>
          <p:cNvSpPr>
            <a:spLocks/>
          </p:cNvSpPr>
          <p:nvPr/>
        </p:nvSpPr>
        <p:spPr bwMode="auto">
          <a:xfrm>
            <a:off x="457200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489325" y="685800"/>
            <a:ext cx="183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पररूपसन्धिः</a:t>
            </a:r>
          </a:p>
        </p:txBody>
      </p:sp>
      <p:sp>
        <p:nvSpPr>
          <p:cNvPr id="52227" name="TextBox 12"/>
          <p:cNvSpPr txBox="1">
            <a:spLocks noChangeArrowheads="1"/>
          </p:cNvSpPr>
          <p:nvPr/>
        </p:nvSpPr>
        <p:spPr bwMode="auto">
          <a:xfrm>
            <a:off x="533400" y="1494581"/>
            <a:ext cx="8077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एङि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पररूपम्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(6.1.94) 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–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अवर्णाद्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उपसर्गाद्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एकारादौ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धातौ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एकार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</a:t>
            </a:r>
          </a:p>
          <a:p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ओकारादौ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धातौ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ओकार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पूर्वपरयो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एकादेशो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भवति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प्र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एजते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प्रेजते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(अतिशयेन प्रकाशते)</a:t>
            </a:r>
            <a:endParaRPr lang="en-GB" sz="2800" b="1" dirty="0">
              <a:solidFill>
                <a:srgbClr val="00B05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उप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ओषति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उपोषति</a:t>
            </a:r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(उपगच्छति)</a:t>
            </a:r>
            <a:endParaRPr lang="en-GB" sz="2800" b="1" dirty="0">
              <a:solidFill>
                <a:srgbClr val="00B050"/>
              </a:solidFill>
              <a:latin typeface="Kokila" pitchFamily="34" charset="0"/>
              <a:cs typeface="Kokila" pitchFamily="34" charset="0"/>
            </a:endParaRPr>
          </a:p>
          <a:p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ओमाङोश्च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(6.1.9</a:t>
            </a:r>
            <a:r>
              <a:rPr lang="en-US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5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)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अकारान्ताद्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आकारान्ताद्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वा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शब्दाद्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ओम्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इति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शब्दे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आ(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ङ्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)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इति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एङि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(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एकारे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अथवा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ओकारे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)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पूर्वपरयो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पररूपादेशो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भवति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।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</a:t>
            </a:r>
          </a:p>
          <a:p>
            <a:pPr algn="ctr"/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शिवाय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ओंम्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नम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:  =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शिवायों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नम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: </a:t>
            </a:r>
          </a:p>
          <a:p>
            <a:pPr algn="ctr"/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+ आ +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इहि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एहि</a:t>
            </a:r>
            <a:r>
              <a:rPr lang="en-GB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  = </a:t>
            </a:r>
            <a:r>
              <a:rPr lang="en-GB" sz="2800" b="1" dirty="0" err="1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शिवेहि</a:t>
            </a:r>
            <a:endParaRPr lang="en-GB" sz="2800" b="1" dirty="0">
              <a:solidFill>
                <a:srgbClr val="00B05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489325" y="762000"/>
            <a:ext cx="183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पररूपसन्धिः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52600" y="2084388"/>
            <a:ext cx="121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 + ए =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76600" y="2082800"/>
            <a:ext cx="34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52600" y="2770188"/>
            <a:ext cx="140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 + ओ =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52800" y="2768600"/>
            <a:ext cx="544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752600" y="3532188"/>
            <a:ext cx="160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 + ओम् =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505200" y="35306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ओ(म्)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752600" y="4370388"/>
            <a:ext cx="1703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आ + ओम् =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636963" y="43434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ओ(म्)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52600" y="5208588"/>
            <a:ext cx="2446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 / आ + आ(ङ्) =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403725" y="5257800"/>
            <a:ext cx="957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 / ओ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08138" y="2000250"/>
            <a:ext cx="25511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 + एजते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[अ+ए]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जते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जते =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610225" y="2438400"/>
            <a:ext cx="788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प्रेजते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00200" y="4037013"/>
            <a:ext cx="3111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उप + ओषति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उप्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ओ]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षति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उप्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षति =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610225" y="4525963"/>
            <a:ext cx="109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उपोषति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4279" name="AutoShape 7"/>
          <p:cNvSpPr>
            <a:spLocks/>
          </p:cNvSpPr>
          <p:nvPr/>
        </p:nvSpPr>
        <p:spPr bwMode="auto">
          <a:xfrm>
            <a:off x="5092700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509270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19200" y="1981200"/>
            <a:ext cx="360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शिवाय + ओं नमः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शिवाय्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ओं]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नमः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शिवाय्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ओं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+नमः =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900738" y="2286000"/>
            <a:ext cx="1668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शिवायों नमः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001838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5301" name="AutoShape 5"/>
          <p:cNvSpPr>
            <a:spLocks/>
          </p:cNvSpPr>
          <p:nvPr/>
        </p:nvSpPr>
        <p:spPr bwMode="auto">
          <a:xfrm>
            <a:off x="5354638" y="19050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239838" y="3729038"/>
            <a:ext cx="3956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का + ओमिति वदति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ओ]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मिति वदति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मिति वदति =</a:t>
            </a:r>
          </a:p>
        </p:txBody>
      </p:sp>
      <p:sp>
        <p:nvSpPr>
          <p:cNvPr id="55303" name="AutoShape 7"/>
          <p:cNvSpPr>
            <a:spLocks/>
          </p:cNvSpPr>
          <p:nvPr/>
        </p:nvSpPr>
        <p:spPr bwMode="auto">
          <a:xfrm>
            <a:off x="5375275" y="3657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908675" y="4079875"/>
            <a:ext cx="183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कोमिति वदति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1534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sa-IN" dirty="0"/>
          </a:p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 - १. हरे + ए = हरये । २. इति + अपि = इत्यपि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अत्र आद्ये पदस्य मध्ये, द्वितीये पदयोर्मध्ये सन्धिकार्यं प्रवृत्तम् । लोके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तु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सन्धिकार्यमित्यर्थे सन्धिरिति व्यवहारः क्रियते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अतः सन्धिप्रकरणमित्यस्य सन्धिकार्यप्रकरणमित्यर्थः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यण्सन्धिरित्यस्य य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ण्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-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रूपसन्धिकार्यमित्यर्थः । इत्थञ्च सन्धिप्रकरणे सन्धिशब्दः सन्धिकार्यपरः इति ज्ञेयम् । सन्धिकार्यम्</a:t>
            </a:r>
            <a:endParaRPr lang="en-GB" sz="32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आदेशादिकं चतुर्धा सम्भवति 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- १. आदेशरूपेण २. आगमरूपेण </a:t>
            </a:r>
            <a:endParaRPr lang="en-GB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				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३. लोपरूपेण ४. प्रकृतिभावरूपेण ।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okila" pitchFamily="34" charset="0"/>
              <a:cs typeface="Kokila" pitchFamily="34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794125" y="685800"/>
            <a:ext cx="161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सन्धिः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00200" y="2000250"/>
            <a:ext cx="3546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 + आ + इहि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इ]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 +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हि =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(गुणसन्धिः)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 + एहि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ए]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हि =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6324" name="AutoShape 4"/>
          <p:cNvSpPr>
            <a:spLocks/>
          </p:cNvSpPr>
          <p:nvPr/>
        </p:nvSpPr>
        <p:spPr bwMode="auto">
          <a:xfrm>
            <a:off x="5410200" y="1905000"/>
            <a:ext cx="457200" cy="28194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927725" y="3048000"/>
            <a:ext cx="973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शिवेहि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7347" name="AutoShape 3"/>
          <p:cNvSpPr>
            <a:spLocks/>
          </p:cNvSpPr>
          <p:nvPr/>
        </p:nvSpPr>
        <p:spPr bwMode="auto">
          <a:xfrm>
            <a:off x="4724400" y="1981200"/>
            <a:ext cx="457200" cy="2819400"/>
          </a:xfrm>
          <a:prstGeom prst="rightBrace">
            <a:avLst>
              <a:gd name="adj1" fmla="val 430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84325" y="1976438"/>
            <a:ext cx="28813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सदा + आ + इहि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सदा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इ]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सदा +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ए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हि =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(गुणः)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सदा +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एहि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ए]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हि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सद्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ए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हि =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241925" y="3073400"/>
            <a:ext cx="835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सदेहि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8371" name="AutoShape 3"/>
          <p:cNvSpPr>
            <a:spLocks/>
          </p:cNvSpPr>
          <p:nvPr/>
        </p:nvSpPr>
        <p:spPr bwMode="auto">
          <a:xfrm>
            <a:off x="5257800" y="1905000"/>
            <a:ext cx="457200" cy="2895600"/>
          </a:xfrm>
          <a:prstGeom prst="rightBrace">
            <a:avLst>
              <a:gd name="adj1" fmla="val 430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00200" y="1976438"/>
            <a:ext cx="4114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अद्य + आ + ऊढा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अद्य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ऊ]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ढा =</a:t>
            </a:r>
            <a:endParaRPr lang="en-US" sz="3200" b="1">
              <a:solidFill>
                <a:srgbClr val="FF00FF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अद्य +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ओ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ढा =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(गुणः)</a:t>
            </a:r>
            <a:endParaRPr lang="en-US" sz="3200" b="1">
              <a:latin typeface="Kokila" pitchFamily="34" charset="0"/>
              <a:cs typeface="Kokila" pitchFamily="34" charset="0"/>
            </a:endParaRP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अद्य + ओढा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अद्य्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[अ + ओ]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अद्य्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ढा =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775325" y="3073400"/>
            <a:ext cx="104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अद्योढा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  <p:sp>
        <p:nvSpPr>
          <p:cNvPr id="59395" name="AutoShape 3"/>
          <p:cNvSpPr>
            <a:spLocks/>
          </p:cNvSpPr>
          <p:nvPr/>
        </p:nvSpPr>
        <p:spPr bwMode="auto">
          <a:xfrm>
            <a:off x="5181600" y="1905000"/>
            <a:ext cx="457200" cy="2971800"/>
          </a:xfrm>
          <a:prstGeom prst="rightBrace">
            <a:avLst>
              <a:gd name="adj1" fmla="val 500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74800" y="1976438"/>
            <a:ext cx="36544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कदा + आ + ऊढा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कदा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ऊ]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ढा =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(गुणः)</a:t>
            </a:r>
            <a:endParaRPr lang="en-US" sz="3200" b="1">
              <a:latin typeface="Kokila" pitchFamily="34" charset="0"/>
              <a:cs typeface="Kokila" pitchFamily="34" charset="0"/>
            </a:endParaRP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कदा + </a:t>
            </a:r>
            <a:r>
              <a:rPr lang="en-US" sz="3200" b="1">
                <a:solidFill>
                  <a:srgbClr val="FF00FF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कदा + ओढा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[आ + ओ]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ढा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ओ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ढा =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99125" y="3124200"/>
            <a:ext cx="98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कदोढा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797300" y="801688"/>
            <a:ext cx="1585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यण् सन्धि:</a:t>
            </a:r>
          </a:p>
        </p:txBody>
      </p:sp>
      <p:sp>
        <p:nvSpPr>
          <p:cNvPr id="60419" name="TextBox 17"/>
          <p:cNvSpPr txBox="1">
            <a:spLocks noChangeArrowheads="1"/>
          </p:cNvSpPr>
          <p:nvPr/>
        </p:nvSpPr>
        <p:spPr bwMode="auto">
          <a:xfrm>
            <a:off x="533400" y="1914525"/>
            <a:ext cx="8077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इको</a:t>
            </a:r>
            <a:r>
              <a:rPr lang="sa-IN" sz="32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यणचि</a:t>
            </a:r>
            <a:r>
              <a:rPr lang="sa-IN" sz="32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(6.1.77)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इक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( इ, उ, ऋ,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लृ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)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यण्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(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र्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ल्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)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स्यात्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अचि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संहितायाम्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-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	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प्रति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एकम्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प्रत्येकम्</a:t>
            </a:r>
            <a:endParaRPr lang="en-GB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मधु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अरि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 =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मध्वरि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</a:t>
            </a:r>
          </a:p>
          <a:p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पितृ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इच्छा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पित्रिच्छा</a:t>
            </a:r>
            <a:endParaRPr lang="en-GB" sz="32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घस्लृ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+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आदेश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 =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घस्लादेश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797300" y="558800"/>
            <a:ext cx="1585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यण् सन्धि: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679575" y="1366838"/>
            <a:ext cx="2633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इ + (असवर्णस्वर:) =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679575" y="2012950"/>
            <a:ext cx="2633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ई + (असवर्णस्वर:) =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029200" y="17018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य्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679575" y="2814638"/>
            <a:ext cx="2640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उ + (असवर्णस्वर:) =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679575" y="3308350"/>
            <a:ext cx="271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ऊ + (असवर्णस्वर:) =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029200" y="2997200"/>
            <a:ext cx="38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व्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679575" y="4110038"/>
            <a:ext cx="2733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ऋ + (असवर्णस्वर:) =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79575" y="467995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ॠ + (असवर्णस्वर:) =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953000" y="4292600"/>
            <a:ext cx="30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र्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679575" y="5329238"/>
            <a:ext cx="269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ऌ + (असवर्णस्वर:) =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953000" y="5334000"/>
            <a:ext cx="433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ल्</a:t>
            </a:r>
          </a:p>
        </p:txBody>
      </p:sp>
      <p:sp>
        <p:nvSpPr>
          <p:cNvPr id="61454" name="AutoShape 14"/>
          <p:cNvSpPr>
            <a:spLocks/>
          </p:cNvSpPr>
          <p:nvPr/>
        </p:nvSpPr>
        <p:spPr bwMode="auto">
          <a:xfrm>
            <a:off x="4621213" y="1457325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1455" name="AutoShape 15"/>
          <p:cNvSpPr>
            <a:spLocks/>
          </p:cNvSpPr>
          <p:nvPr/>
        </p:nvSpPr>
        <p:spPr bwMode="auto">
          <a:xfrm>
            <a:off x="4621213" y="2828925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1456" name="AutoShape 16"/>
          <p:cNvSpPr>
            <a:spLocks/>
          </p:cNvSpPr>
          <p:nvPr/>
        </p:nvSpPr>
        <p:spPr bwMode="auto">
          <a:xfrm>
            <a:off x="4621213" y="4124325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V="1">
            <a:off x="4495800" y="5562600"/>
            <a:ext cx="45720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04963" y="1963738"/>
            <a:ext cx="2314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प्रति + एकम्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प्रत्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इ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एकम्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प्रत्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य्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एकम् =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54575" y="2463800"/>
            <a:ext cx="113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प्रत्येकम्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600200" y="4037013"/>
            <a:ext cx="2111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नदी + अत्र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नद्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ई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अत्र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नद्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य्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अत्र =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876800" y="4521200"/>
            <a:ext cx="76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नद्यत्र</a:t>
            </a:r>
          </a:p>
        </p:txBody>
      </p:sp>
      <p:sp>
        <p:nvSpPr>
          <p:cNvPr id="62470" name="AutoShape 6"/>
          <p:cNvSpPr>
            <a:spLocks/>
          </p:cNvSpPr>
          <p:nvPr/>
        </p:nvSpPr>
        <p:spPr bwMode="auto">
          <a:xfrm>
            <a:off x="4343400" y="4038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2471" name="AutoShape 7"/>
          <p:cNvSpPr>
            <a:spLocks/>
          </p:cNvSpPr>
          <p:nvPr/>
        </p:nvSpPr>
        <p:spPr bwMode="auto">
          <a:xfrm>
            <a:off x="434340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00200" y="1979613"/>
            <a:ext cx="2552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मनु + अन्तरम्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मन् + उ + अन्तरम्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मन् + व् + अन्तरम् =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514975" y="2438400"/>
            <a:ext cx="1274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मन्वन्तरम्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00200" y="4037013"/>
            <a:ext cx="2932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वधू + आगमनम्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वध् + ऊ + आगमनम्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वध् + व्  + आगमनम् =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514975" y="4445000"/>
            <a:ext cx="157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वध्वागमनम्</a:t>
            </a: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4981575" y="39624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63495" name="AutoShape 7"/>
          <p:cNvSpPr>
            <a:spLocks/>
          </p:cNvSpPr>
          <p:nvPr/>
        </p:nvSpPr>
        <p:spPr bwMode="auto">
          <a:xfrm>
            <a:off x="4981575" y="19050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592263" y="1943100"/>
            <a:ext cx="24796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पितृ + इच्छा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पित् + ऋ + इच्छा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पित् + र् + इच्छा =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091113" y="23876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पित्रिच्छा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00200" y="4021138"/>
            <a:ext cx="297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घसॢ + आदेश: =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घस् + ऌ + आदेश: = </a:t>
            </a:r>
          </a:p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घस् + ल् + आदेश: =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075238" y="4445000"/>
            <a:ext cx="1377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घस्लादेश:</a:t>
            </a:r>
          </a:p>
        </p:txBody>
      </p:sp>
      <p:sp>
        <p:nvSpPr>
          <p:cNvPr id="64518" name="AutoShape 6"/>
          <p:cNvSpPr>
            <a:spLocks/>
          </p:cNvSpPr>
          <p:nvPr/>
        </p:nvSpPr>
        <p:spPr bwMode="auto">
          <a:xfrm>
            <a:off x="4572000" y="4038600"/>
            <a:ext cx="457200" cy="1371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4572000" y="1981200"/>
            <a:ext cx="457200" cy="1371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3081338" y="762000"/>
            <a:ext cx="2862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यान्तवान्तादेशसन्धि: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163888" y="3438525"/>
            <a:ext cx="180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ए + (स्वर:) = </a:t>
            </a: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3163888" y="4140200"/>
            <a:ext cx="180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ऐ + (स्वर</a:t>
            </a:r>
            <a:r>
              <a:rPr lang="en-US" sz="3200" b="1">
                <a:latin typeface="Kokila" pitchFamily="34" charset="0"/>
                <a:cs typeface="Kokila" pitchFamily="34" charset="0"/>
                <a:sym typeface="Wingdings" pitchFamily="2" charset="2"/>
              </a:rPr>
              <a:t>:) = </a:t>
            </a:r>
            <a:endParaRPr lang="en-US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4972050" y="3424238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अय्</a:t>
            </a: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4972050" y="4110038"/>
            <a:ext cx="739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आय्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3155950" y="4826000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ओ + (स्वर:) =</a:t>
            </a:r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5048250" y="4795838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अव्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3159125" y="5511800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औ + (स्वर:) =</a:t>
            </a:r>
          </a:p>
        </p:txBody>
      </p:sp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5048250" y="5481638"/>
            <a:ext cx="742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आव्</a:t>
            </a:r>
          </a:p>
        </p:txBody>
      </p:sp>
      <p:sp>
        <p:nvSpPr>
          <p:cNvPr id="67595" name="TextBox 10"/>
          <p:cNvSpPr txBox="1">
            <a:spLocks noChangeArrowheads="1"/>
          </p:cNvSpPr>
          <p:nvPr/>
        </p:nvSpPr>
        <p:spPr bwMode="auto">
          <a:xfrm>
            <a:off x="457200" y="16764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एचोऽयवायाव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(6.1.78)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-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एच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: ( ए, ऐ, ओ, औ)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इत्येतेभ्यो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वर्णेभ्य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एकारस्य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अय्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,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ऐकारस्य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आय्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,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ओकारस्य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अव्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,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औकारस्य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स्थाने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आव्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च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आदेशो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भवति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-</a:t>
            </a:r>
            <a:endParaRPr lang="en-GB" sz="32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1460500"/>
            <a:ext cx="8153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buFontTx/>
              <a:buAutoNum type="hindiNumPeriod"/>
              <a:defRPr/>
            </a:pPr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आदेशः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- 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'योऽभूत्वा भवति सः आदेशः' इति भाष्यकारेण उक्तम् । पूर्वस्थितम् अक्षरं निरस्य नूतनस्य अक्षरस्य उदयः एव आदेशः । अतः एव शत्रुवदादेशः इति वृद्धाः व्यवहरन्ति । अयमादेशः पूर्वस्य स्थाने परस्य वा स्थाने स्यात्, पूर्वपरयोः स्थानेऽपि स्यात् । पूर्वपरयोः स्थाने प्रवर्तमानः आदेशः “एकादेशः' इति शब्देन व्यवह्रियते । </a:t>
            </a:r>
            <a:endParaRPr lang="en-GB" sz="32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  <a:p>
            <a:pPr marL="514350" indent="-514350" algn="just">
              <a:defRPr/>
            </a:pP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यथा - 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 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१. यदि + अपि = यद्यपि । अत्र इकारस्य स्थाने यकारादेशः ।</a:t>
            </a:r>
          </a:p>
          <a:p>
            <a:pPr>
              <a:defRPr/>
            </a:pP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२. गण + ईशः = गणेशः । अत्र पूर्वपरयोः अकारेकारयोः स्थाने</a:t>
            </a:r>
          </a:p>
          <a:p>
            <a:pPr>
              <a:defRPr/>
            </a:pP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	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(अ + इ) एकाररूपः एकादेशः ।</a:t>
            </a:r>
            <a:endParaRPr lang="en-GB" sz="32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okila" pitchFamily="34" charset="0"/>
              <a:cs typeface="Kokila" pitchFamily="34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794125" y="685800"/>
            <a:ext cx="161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सन्धिः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1600200" y="1979613"/>
            <a:ext cx="203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हरे + ए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ए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अय्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ए =</a:t>
            </a:r>
          </a:p>
        </p:txBody>
      </p:sp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5165725" y="2316163"/>
            <a:ext cx="930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हरये</a:t>
            </a:r>
          </a:p>
        </p:txBody>
      </p: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1600200" y="4037013"/>
            <a:ext cx="2784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हरे + आगच्छ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ए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आगच्छ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अय्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आगच्छ =</a:t>
            </a:r>
          </a:p>
        </p:txBody>
      </p:sp>
      <p:sp>
        <p:nvSpPr>
          <p:cNvPr id="68613" name="Text Box 11"/>
          <p:cNvSpPr txBox="1">
            <a:spLocks noChangeArrowheads="1"/>
          </p:cNvSpPr>
          <p:nvPr/>
        </p:nvSpPr>
        <p:spPr bwMode="auto">
          <a:xfrm>
            <a:off x="5165725" y="4373563"/>
            <a:ext cx="184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हरयागच्छ</a:t>
            </a:r>
          </a:p>
        </p:txBody>
      </p:sp>
      <p:sp>
        <p:nvSpPr>
          <p:cNvPr id="68614" name="AutoShape 21"/>
          <p:cNvSpPr>
            <a:spLocks/>
          </p:cNvSpPr>
          <p:nvPr/>
        </p:nvSpPr>
        <p:spPr bwMode="auto">
          <a:xfrm>
            <a:off x="4648200" y="40386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8615" name="AutoShape 22"/>
          <p:cNvSpPr>
            <a:spLocks/>
          </p:cNvSpPr>
          <p:nvPr/>
        </p:nvSpPr>
        <p:spPr bwMode="auto">
          <a:xfrm>
            <a:off x="4648200" y="19812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8616" name="Text Box 23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1568450" y="1979613"/>
            <a:ext cx="2476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नै + अक: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न्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ऐ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अक: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न्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आय्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अक: =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5105400" y="2463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नायक: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1573213" y="4037013"/>
            <a:ext cx="2722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तस्यै + इदम्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ऐ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इदम्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आय्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इदम् =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5089525" y="4445000"/>
            <a:ext cx="207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तस्यायिदम्</a:t>
            </a:r>
          </a:p>
        </p:txBody>
      </p:sp>
      <p:sp>
        <p:nvSpPr>
          <p:cNvPr id="69638" name="AutoShape 15"/>
          <p:cNvSpPr>
            <a:spLocks/>
          </p:cNvSpPr>
          <p:nvPr/>
        </p:nvSpPr>
        <p:spPr bwMode="auto">
          <a:xfrm>
            <a:off x="4572000" y="39624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9639" name="AutoShape 16"/>
          <p:cNvSpPr>
            <a:spLocks/>
          </p:cNvSpPr>
          <p:nvPr/>
        </p:nvSpPr>
        <p:spPr bwMode="auto">
          <a:xfrm>
            <a:off x="4572000" y="19050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69640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617663" y="1979613"/>
            <a:ext cx="2390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विष्णो + ए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विष्ण्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ए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विष्ण्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अव्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ए =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5207000" y="2438400"/>
            <a:ext cx="1020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विष्णवे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1614488" y="4037013"/>
            <a:ext cx="28559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गुरो + आदेश: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ओ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आदेश: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अव्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आदेश: =</a:t>
            </a: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5222875" y="4419600"/>
            <a:ext cx="129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गुरवादेश:</a:t>
            </a:r>
          </a:p>
        </p:txBody>
      </p:sp>
      <p:sp>
        <p:nvSpPr>
          <p:cNvPr id="70662" name="AutoShape 23"/>
          <p:cNvSpPr>
            <a:spLocks/>
          </p:cNvSpPr>
          <p:nvPr/>
        </p:nvSpPr>
        <p:spPr bwMode="auto">
          <a:xfrm>
            <a:off x="4689475" y="39624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70663" name="AutoShape 24"/>
          <p:cNvSpPr>
            <a:spLocks/>
          </p:cNvSpPr>
          <p:nvPr/>
        </p:nvSpPr>
        <p:spPr bwMode="auto">
          <a:xfrm>
            <a:off x="4689475" y="19050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70664" name="Text Box 25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1577975" y="1979613"/>
            <a:ext cx="2492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पौ + अक: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औ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अक: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आव्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अक: =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5759450" y="2316163"/>
            <a:ext cx="102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पावक: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1600200" y="4037013"/>
            <a:ext cx="3314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बालकौ + आगतौ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बालक् + </a:t>
            </a:r>
            <a:r>
              <a:rPr lang="en-US" sz="3200" b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औ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आगतौ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बालक्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आव्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आगतौ =</a:t>
            </a: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5786438" y="4373563"/>
            <a:ext cx="184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बालकावागतौ</a:t>
            </a:r>
          </a:p>
        </p:txBody>
      </p:sp>
      <p:sp>
        <p:nvSpPr>
          <p:cNvPr id="71686" name="AutoShape 15"/>
          <p:cNvSpPr>
            <a:spLocks/>
          </p:cNvSpPr>
          <p:nvPr/>
        </p:nvSpPr>
        <p:spPr bwMode="auto">
          <a:xfrm>
            <a:off x="5253038" y="39624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71687" name="AutoShape 16"/>
          <p:cNvSpPr>
            <a:spLocks/>
          </p:cNvSpPr>
          <p:nvPr/>
        </p:nvSpPr>
        <p:spPr bwMode="auto">
          <a:xfrm>
            <a:off x="5253038" y="19050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3200" b="1">
              <a:latin typeface="Kokila" pitchFamily="34" charset="0"/>
              <a:cs typeface="Kokila" pitchFamily="34" charset="0"/>
            </a:endParaRPr>
          </a:p>
        </p:txBody>
      </p:sp>
      <p:sp>
        <p:nvSpPr>
          <p:cNvPr id="71688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3886200" y="685800"/>
            <a:ext cx="1720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प्रकृतिभावः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1130300" y="2657475"/>
            <a:ext cx="1987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राजा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ऋषिः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राज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ऋषिः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3736975" y="3119438"/>
            <a:ext cx="1366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राज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ऋषिः</a:t>
            </a:r>
            <a:endParaRPr lang="en-US" sz="3200" b="1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3759200" y="3706813"/>
            <a:ext cx="273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राजर्षिः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(गुणसन्धिः)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1206500" y="4867275"/>
            <a:ext cx="2043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वसन्त + ऋतुः =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3813175" y="4818063"/>
            <a:ext cx="152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वसन्त ऋतुः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3829050" y="5435600"/>
            <a:ext cx="272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वसन्तर्तुः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(गुणसन्धिः)</a:t>
            </a:r>
          </a:p>
        </p:txBody>
      </p:sp>
      <p:sp>
        <p:nvSpPr>
          <p:cNvPr id="73737" name="TextBox 8"/>
          <p:cNvSpPr txBox="1">
            <a:spLocks noChangeArrowheads="1"/>
          </p:cNvSpPr>
          <p:nvPr/>
        </p:nvSpPr>
        <p:spPr bwMode="auto">
          <a:xfrm>
            <a:off x="838201" y="1574800"/>
            <a:ext cx="76713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ऋत्यक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(6.1.128) 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-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पदान्ताद्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अक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ऋति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प्रकृत्या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स्यु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:,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ह्रस्वश्च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वा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समासेऽपि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अयं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प्रकृतिभाव</a:t>
            </a:r>
            <a:r>
              <a:rPr lang="en-GB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: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268413" y="2101850"/>
            <a:ext cx="170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दधि + ऋते =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3935413" y="2052638"/>
            <a:ext cx="118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दधि ऋते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951288" y="2593975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दध्यृते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(यण् सन्धिः)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1271588" y="3724275"/>
            <a:ext cx="1844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स्त्री + ऋणम्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स्त्रि + ऋणम् =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3959225" y="3657600"/>
            <a:ext cx="132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स्त्रि ऋणम्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3935413" y="4267200"/>
            <a:ext cx="2693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स्त्यृणम्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(यण् सन्धिः)</a:t>
            </a:r>
          </a:p>
        </p:txBody>
      </p:sp>
      <p:sp>
        <p:nvSpPr>
          <p:cNvPr id="74760" name="Text Box 13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1174750" y="2108200"/>
            <a:ext cx="185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गुरु + ऋणम् =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3841750" y="2112963"/>
            <a:ext cx="125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गुरुऋणम्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3825875" y="2646363"/>
            <a:ext cx="264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गुर्वृणम्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(यण् सन्धिः)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1174750" y="3602038"/>
            <a:ext cx="18938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वधू + ऋणम्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वधु + ऋणम् =</a:t>
            </a: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3846513" y="3581400"/>
            <a:ext cx="129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वधुऋणम्</a:t>
            </a: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3841750" y="4168775"/>
            <a:ext cx="2863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वध्वृणम्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(यण् सन्धिः)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</a:t>
            </a:r>
          </a:p>
        </p:txBody>
      </p:sp>
      <p:sp>
        <p:nvSpPr>
          <p:cNvPr id="75784" name="Text Box 15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1143000" y="2254250"/>
            <a:ext cx="1949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पितृ + ऋणम् =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794125" y="2163763"/>
            <a:ext cx="142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पितृ ऋणम्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3771900" y="2773363"/>
            <a:ext cx="3411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पितॄणम्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(सवर्णदीर्घ सन्धिः)</a:t>
            </a: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2438400" y="12192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606491" y="857945"/>
            <a:ext cx="7632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प्रकृतिभावः</a:t>
            </a:r>
            <a:endParaRPr lang="sa-IN" sz="36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  <a:p>
            <a:pPr algn="ctr"/>
            <a:r>
              <a:rPr lang="sa-IN" sz="28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ईदूदेद्द्विवचनं प्रगृह्यम् (1.1.11) ईदूदेदन्तं द्विवचनं प्रगृह्यं स्यात्।</a:t>
            </a:r>
            <a:r>
              <a:rPr lang="en-US" sz="28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8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प्लुतप्रगृह्या अचि नित्यम् (6.1.125)- एतेऽचि प्रकृत्या स्युः।</a:t>
            </a:r>
          </a:p>
          <a:p>
            <a:pPr algn="ctr"/>
            <a:endParaRPr lang="en-US" sz="2800" b="1" dirty="0">
              <a:solidFill>
                <a:srgbClr val="8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174750" y="1927225"/>
            <a:ext cx="17828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कवी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एतौ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533900" y="1935163"/>
            <a:ext cx="26837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कवी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एतौ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नात्र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यण्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1174750" y="2765425"/>
            <a:ext cx="16690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गुरू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इमौ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4500563" y="2773363"/>
            <a:ext cx="2569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गुरू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इमौ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नात्र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यण्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1174750" y="3702050"/>
            <a:ext cx="15632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लते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एते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4514850" y="3709988"/>
            <a:ext cx="33762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लते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एते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नात्र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यान्तादेशः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77833" name="Text Box 12"/>
          <p:cNvSpPr txBox="1">
            <a:spLocks noChangeArrowheads="1"/>
          </p:cNvSpPr>
          <p:nvPr/>
        </p:nvSpPr>
        <p:spPr bwMode="auto">
          <a:xfrm>
            <a:off x="1174750" y="4594225"/>
            <a:ext cx="1834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पचेते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इमौ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4505325" y="4602163"/>
            <a:ext cx="35670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पचेते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इमौ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नात्र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यान्तादेशः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232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अमी + आश्रमा: =</a:t>
            </a:r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4227513" y="2141538"/>
            <a:ext cx="296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अमी आश्रमा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(नात्र यण्)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866775" y="30019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अहो + अत्रभवान् =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4194175" y="3001963"/>
            <a:ext cx="384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अहो अत्र भवान्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(नात्र पूर्वरूपम्)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850900" y="4060825"/>
            <a:ext cx="255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आ + एवं नु मन्यसे =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4224338" y="4068763"/>
            <a:ext cx="350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आ एवं नु मन्यसे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(नात्र वृद्धिः)</a:t>
            </a: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286000" y="11430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57200" y="1384300"/>
            <a:ext cx="8305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२. आगमः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-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स्थितस्य वर्णस्य पार्श्वे ऽपूर्वतया अपरस्य वर्णस्य उत्पत्तिः आगमः । मित्रवद् आगमः इति फलितार्थः ।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 - पठन् + अस्ति = पठन्नस्ति । अत्र अकारात्पूर्व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म्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अपूर्वः (नूतनः) अपरो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नकारः उत्पन्नः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३. लोपः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-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वर्णस्य अदर्शनं लोपः।।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 - १. उभाव् + अपि = उभा अपि। अत्र वकारस्य लोपः।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/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४. प्रकृतिभावः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-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निमित्ते सत्यपि आदेशाभावो विधीयते । सः एव प्रकृतिभावः । यथा - हरी + एतौ = हरी एतौ । अत्र यणो निमित्तस्य सद्भावेऽपि य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ण्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न प्रवृत्तः । यणभावोऽत्रास्ति ।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657600" y="533400"/>
            <a:ext cx="161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सन्धिः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85800" y="2282825"/>
            <a:ext cx="7847013" cy="1908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1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व्यञ्जनसन्धिः</a:t>
            </a:r>
            <a:endParaRPr lang="en-US" sz="11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657600" y="838200"/>
            <a:ext cx="163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श्चुत्वसन्धिः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543050" y="3519488"/>
            <a:ext cx="242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(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/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चवर्गः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 =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648200" y="3505200"/>
            <a:ext cx="41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श्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538288" y="4419600"/>
            <a:ext cx="2894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b="1" dirty="0" err="1">
                <a:latin typeface="Kokila" pitchFamily="34" charset="0"/>
                <a:cs typeface="Kokila" pitchFamily="34" charset="0"/>
              </a:rPr>
              <a:t>तवर्गः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(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/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चवर्गः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 =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648200" y="4445000"/>
            <a:ext cx="91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चवर्गः</a:t>
            </a:r>
          </a:p>
        </p:txBody>
      </p:sp>
      <p:sp>
        <p:nvSpPr>
          <p:cNvPr id="80905" name="TextBox 8"/>
          <p:cNvSpPr txBox="1">
            <a:spLocks noChangeArrowheads="1"/>
          </p:cNvSpPr>
          <p:nvPr/>
        </p:nvSpPr>
        <p:spPr bwMode="auto">
          <a:xfrm>
            <a:off x="643812" y="1484314"/>
            <a:ext cx="78283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स्तो</a:t>
            </a:r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ः </a:t>
            </a:r>
            <a:r>
              <a:rPr lang="en-GB" sz="32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श्चुना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श्चु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:</a:t>
            </a:r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(8.4.40)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-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सकारतवर्गयोः शकारचवर्गाभ्यां योगे शकारचवर्गौ स्तः। सकारस्य शकारचवर्गाभ्यां योगे शकार एवं तवर्गस्य शकारचवर्गाभ्यां योगे चवर्ग इत्यर्थः।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92225" y="1873250"/>
            <a:ext cx="2325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शिशुस् + शेते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शिशु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शेते =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548188" y="2305050"/>
            <a:ext cx="2379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शिशुश्शेते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hi-IN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स्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= </a:t>
            </a:r>
            <a:r>
              <a:rPr lang="hi-IN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301750" y="3168650"/>
            <a:ext cx="276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मनस् + चञ्चलम्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मन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चञ्चलम् =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548188" y="3595688"/>
            <a:ext cx="269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मनश्चञ्चलम्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hi-IN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स्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= </a:t>
            </a:r>
            <a:r>
              <a:rPr lang="hi-IN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301750" y="4540250"/>
            <a:ext cx="2390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रामस् + छात्रः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राम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श्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छात्रः =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548188" y="4967288"/>
            <a:ext cx="2446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रामश्छात्रः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hi-IN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स्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= </a:t>
            </a:r>
            <a:r>
              <a:rPr lang="hi-IN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श्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2514600" y="914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04888" y="1512888"/>
            <a:ext cx="2595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भगवत् + शक्तिः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भगव + च् +शक्तिः =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08500" y="1912938"/>
            <a:ext cx="26939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भगवच्शक्तिः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च्)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004888" y="2655888"/>
            <a:ext cx="20780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सत् + चित्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 + च् + चित् =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510088" y="3117850"/>
            <a:ext cx="2097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सच्चित्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च्)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04888" y="3722688"/>
            <a:ext cx="2389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सुहृद् + जगाम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सुहृ + ज् +जगाम =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486275" y="4122738"/>
            <a:ext cx="2482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सुहृज्जगाम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(द् = ज्)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004888" y="4941888"/>
            <a:ext cx="2911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हे गुणिन् + जानातु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हे गुणि + ञ् + जानातु =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4510088" y="5327650"/>
            <a:ext cx="291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हे गुणिञ्जानातु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(न् = ञ्)</a:t>
            </a:r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2452688" y="831850"/>
            <a:ext cx="426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752600" y="1720850"/>
            <a:ext cx="21605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यज् + नः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यज्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ञ्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अः =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392613" y="2147888"/>
            <a:ext cx="173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यज्ञः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(न् = ञ्)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52600" y="3092450"/>
            <a:ext cx="2236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याच् + ना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याच्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ञ्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आ =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387850" y="3519488"/>
            <a:ext cx="19896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याच्ञा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न्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ञ्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  <a:p>
            <a:endParaRPr lang="en-US" sz="3200" b="1" dirty="0">
              <a:solidFill>
                <a:srgbClr val="0066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2362200" y="9906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  <a:endParaRPr lang="en-US" sz="3200" b="1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809D-76FC-C317-AB24-5BD8EA03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-IN" sz="4800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चुत्वसन्धिनिषेधः</a:t>
            </a:r>
            <a:endParaRPr lang="en-IN" sz="4800" dirty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E649C-055B-245E-9DA6-B1B41EF6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a-IN" sz="4000" dirty="0">
                <a:latin typeface="Kokila" panose="020B0604020202020204" pitchFamily="34" charset="0"/>
                <a:cs typeface="Kokila" panose="020B0604020202020204" pitchFamily="34" charset="0"/>
              </a:rPr>
              <a:t>शात् (8.4.44) – शात् परस्य तवर्गस्य चुत्वं न स्यात्।</a:t>
            </a:r>
          </a:p>
          <a:p>
            <a:r>
              <a:rPr lang="sa-IN" sz="40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उदाहरणम् –</a:t>
            </a:r>
          </a:p>
          <a:p>
            <a:pPr marL="0" indent="0">
              <a:buNone/>
            </a:pPr>
            <a:r>
              <a:rPr lang="sa-IN" sz="40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विश्नः – विश् + नः</a:t>
            </a:r>
          </a:p>
          <a:p>
            <a:pPr marL="0" indent="0">
              <a:buNone/>
            </a:pPr>
            <a:r>
              <a:rPr lang="sa-IN" sz="40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प्रश्नः – प्रश् + नः</a:t>
            </a:r>
          </a:p>
          <a:p>
            <a:pPr marL="0" indent="0">
              <a:buNone/>
            </a:pPr>
            <a:r>
              <a:rPr lang="sa-IN" sz="40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अश्नाति – अश् + नाति</a:t>
            </a:r>
          </a:p>
          <a:p>
            <a:pPr marL="0" indent="0">
              <a:buNone/>
            </a:pPr>
            <a:endParaRPr lang="en-IN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52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697288" y="838200"/>
            <a:ext cx="1573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ष्टुत्वसन्धिः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573338" y="2382838"/>
            <a:ext cx="25827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6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600" b="1" dirty="0" err="1">
                <a:latin typeface="Kokila" pitchFamily="34" charset="0"/>
                <a:cs typeface="Kokila" pitchFamily="34" charset="0"/>
              </a:rPr>
              <a:t>स्</a:t>
            </a:r>
            <a:r>
              <a:rPr lang="en-US" sz="3600" b="1" dirty="0">
                <a:latin typeface="Kokila" pitchFamily="34" charset="0"/>
                <a:cs typeface="Kokila" pitchFamily="34" charset="0"/>
              </a:rPr>
              <a:t> + (ष / </a:t>
            </a:r>
            <a:r>
              <a:rPr lang="en-US" sz="3600" b="1" dirty="0" err="1">
                <a:latin typeface="Kokila" pitchFamily="34" charset="0"/>
                <a:cs typeface="Kokila" pitchFamily="34" charset="0"/>
              </a:rPr>
              <a:t>टवर्गः</a:t>
            </a:r>
            <a:r>
              <a:rPr lang="en-US" sz="3600" b="1" dirty="0">
                <a:latin typeface="Kokila" pitchFamily="34" charset="0"/>
                <a:cs typeface="Kokila" pitchFamily="34" charset="0"/>
              </a:rPr>
              <a:t>) =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211763" y="2382838"/>
            <a:ext cx="388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600" b="1" dirty="0">
              <a:solidFill>
                <a:srgbClr val="FF330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US" sz="36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ष्</a:t>
            </a:r>
            <a:endParaRPr lang="en-US" sz="3600" b="1" dirty="0">
              <a:solidFill>
                <a:srgbClr val="FF33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547938" y="3449638"/>
            <a:ext cx="3108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Kokila" pitchFamily="34" charset="0"/>
                <a:cs typeface="Kokila" pitchFamily="34" charset="0"/>
              </a:rPr>
              <a:t>तवर्गः</a:t>
            </a:r>
            <a:r>
              <a:rPr lang="en-US" sz="3600" b="1" dirty="0">
                <a:latin typeface="Kokila" pitchFamily="34" charset="0"/>
                <a:cs typeface="Kokila" pitchFamily="34" charset="0"/>
              </a:rPr>
              <a:t> + (</a:t>
            </a:r>
            <a:r>
              <a:rPr lang="sa-IN" sz="3600" b="1" dirty="0">
                <a:latin typeface="Kokila" pitchFamily="34" charset="0"/>
                <a:cs typeface="Kokila" pitchFamily="34" charset="0"/>
              </a:rPr>
              <a:t>ष /</a:t>
            </a:r>
            <a:r>
              <a:rPr lang="en-US" sz="3600" b="1" dirty="0" err="1">
                <a:latin typeface="Kokila" pitchFamily="34" charset="0"/>
                <a:cs typeface="Kokila" pitchFamily="34" charset="0"/>
              </a:rPr>
              <a:t>टवर्गः</a:t>
            </a:r>
            <a:r>
              <a:rPr lang="en-US" sz="3600" b="1" dirty="0">
                <a:latin typeface="Kokila" pitchFamily="34" charset="0"/>
                <a:cs typeface="Kokila" pitchFamily="34" charset="0"/>
              </a:rPr>
              <a:t>) =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230813" y="3392488"/>
            <a:ext cx="1210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a-IN" sz="36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  </a:t>
            </a:r>
            <a:r>
              <a:rPr lang="en-US" sz="36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टवर्गः</a:t>
            </a:r>
            <a:endParaRPr lang="en-US" sz="3600" b="1" dirty="0">
              <a:solidFill>
                <a:srgbClr val="FF33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87051" name="TextBox 10"/>
          <p:cNvSpPr txBox="1">
            <a:spLocks noChangeArrowheads="1"/>
          </p:cNvSpPr>
          <p:nvPr/>
        </p:nvSpPr>
        <p:spPr bwMode="auto">
          <a:xfrm>
            <a:off x="666750" y="1676400"/>
            <a:ext cx="77961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ष्टुना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ष्टु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(8.4.41)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- 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स्तोः ष्टुना योगे ष्टुः स्यात्। सकारस्य षकारटवर्गाभ्यां योगे षकार एवं तवर्गस्य षकारटवर्गाभ्यां योगे टवर्गः।</a:t>
            </a:r>
            <a:endParaRPr lang="en-GB" sz="32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279525" y="1725613"/>
            <a:ext cx="23383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बालस् + षष्ठः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ष्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षष्ठः =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387850" y="2106613"/>
            <a:ext cx="242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बालष्षष्ठः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(स् = ष्)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279525" y="3021013"/>
            <a:ext cx="2517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टवर्गस् + टादिः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टवर्ग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ष्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टादिः =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403725" y="3406775"/>
            <a:ext cx="252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टवर्गष्टादिः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(स् = ष्)</a:t>
            </a:r>
          </a:p>
        </p:txBody>
      </p:sp>
      <p:sp>
        <p:nvSpPr>
          <p:cNvPr id="88070" name="Text Box 10"/>
          <p:cNvSpPr txBox="1">
            <a:spLocks noChangeArrowheads="1"/>
          </p:cNvSpPr>
          <p:nvPr/>
        </p:nvSpPr>
        <p:spPr bwMode="auto">
          <a:xfrm>
            <a:off x="1258888" y="4311650"/>
            <a:ext cx="2679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धनुस् + टङ्कारः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धनु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ष्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टङ्कारः =</a:t>
            </a:r>
          </a:p>
        </p:txBody>
      </p:sp>
      <p:sp>
        <p:nvSpPr>
          <p:cNvPr id="88071" name="Text Box 11"/>
          <p:cNvSpPr txBox="1">
            <a:spLocks noChangeArrowheads="1"/>
          </p:cNvSpPr>
          <p:nvPr/>
        </p:nvSpPr>
        <p:spPr bwMode="auto">
          <a:xfrm>
            <a:off x="4403725" y="4697413"/>
            <a:ext cx="2749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धनुष्टङ्कारः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(स् = ष्)</a:t>
            </a:r>
          </a:p>
        </p:txBody>
      </p:sp>
      <p:sp>
        <p:nvSpPr>
          <p:cNvPr id="88072" name="Text Box 13"/>
          <p:cNvSpPr txBox="1">
            <a:spLocks noChangeArrowheads="1"/>
          </p:cNvSpPr>
          <p:nvPr/>
        </p:nvSpPr>
        <p:spPr bwMode="auto">
          <a:xfrm>
            <a:off x="2498725" y="8382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328738" y="1462088"/>
            <a:ext cx="22812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बृहत् + टीका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बृह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ट्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टीका =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452938" y="1933575"/>
            <a:ext cx="230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बृहट्टीका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ट्)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12863" y="2605088"/>
            <a:ext cx="2168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तद् + डमरुः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ड्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डमरुः =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429125" y="3062288"/>
            <a:ext cx="237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तड्डमरुः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(द् = ड्)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328738" y="3743325"/>
            <a:ext cx="2373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एतद् + ढक्का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एत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ड्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ढक्का =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452938" y="4205288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एतड्ढक्का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(द् = ड्)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328738" y="4962525"/>
            <a:ext cx="2706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चक्रिन् + ढौकसे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चक्रि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ढौकसे =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452938" y="5424488"/>
            <a:ext cx="2884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चक्रिण्ढौकसे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(न् = ण्)</a:t>
            </a:r>
          </a:p>
        </p:txBody>
      </p:sp>
      <p:sp>
        <p:nvSpPr>
          <p:cNvPr id="89098" name="Text Box 11"/>
          <p:cNvSpPr txBox="1">
            <a:spLocks noChangeArrowheads="1"/>
          </p:cNvSpPr>
          <p:nvPr/>
        </p:nvSpPr>
        <p:spPr bwMode="auto">
          <a:xfrm>
            <a:off x="2438400" y="852488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1970088"/>
            <a:ext cx="2468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आकृष् + तः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आकृष्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ट्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अः =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941763" y="2397125"/>
            <a:ext cx="22431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आकृष्टः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ट्)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3116424"/>
            <a:ext cx="21358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इष्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तः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इष्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ट्</a:t>
            </a:r>
            <a:r>
              <a:rPr lang="en-US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अः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latin typeface="Kokila" pitchFamily="34" charset="0"/>
                <a:cs typeface="Kokila" pitchFamily="34" charset="0"/>
              </a:rPr>
              <a:t>षष् + थः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=</a:t>
            </a:r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latin typeface="Kokila" pitchFamily="34" charset="0"/>
                <a:cs typeface="Kokila" pitchFamily="34" charset="0"/>
              </a:rPr>
              <a:t>षष्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+ 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ठ् + अः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=  </a:t>
            </a:r>
          </a:p>
          <a:p>
            <a:endParaRPr lang="sa-IN" sz="3200" b="1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424335" y="3642917"/>
            <a:ext cx="22431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इष्टः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 (त्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= 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ट्)</a:t>
            </a:r>
          </a:p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latin typeface="Kokila" pitchFamily="34" charset="0"/>
                <a:cs typeface="Kokila" pitchFamily="34" charset="0"/>
              </a:rPr>
              <a:t>षष्ठः (थ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= 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ठ्)</a:t>
            </a:r>
            <a:endParaRPr lang="en-US" sz="3200" b="1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90118" name="Text Box 8"/>
          <p:cNvSpPr txBox="1">
            <a:spLocks noChangeArrowheads="1"/>
          </p:cNvSpPr>
          <p:nvPr/>
        </p:nvSpPr>
        <p:spPr bwMode="auto">
          <a:xfrm>
            <a:off x="2362200" y="914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2477-3B0F-CC48-8AD7-6DCC4A58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52001"/>
          </a:xfrm>
        </p:spPr>
        <p:txBody>
          <a:bodyPr>
            <a:normAutofit/>
          </a:bodyPr>
          <a:lstStyle/>
          <a:p>
            <a:r>
              <a:rPr lang="sa-IN" sz="6000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सन्धिस्थानानि</a:t>
            </a:r>
            <a:endParaRPr lang="en-IN" sz="6000" dirty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A86E-8EBC-ACE2-4A44-6CD3CCAC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07297"/>
            <a:ext cx="6798736" cy="3527835"/>
          </a:xfrm>
        </p:spPr>
        <p:txBody>
          <a:bodyPr>
            <a:normAutofit fontScale="47500" lnSpcReduction="20000"/>
          </a:bodyPr>
          <a:lstStyle/>
          <a:p>
            <a:pPr marL="1714500" lvl="4" indent="0">
              <a:buNone/>
            </a:pPr>
            <a:r>
              <a:rPr lang="sa-IN" sz="51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संहितैकपदे नित्या नित्या धातूपसर्गयोः।</a:t>
            </a:r>
          </a:p>
          <a:p>
            <a:pPr marL="1714500" lvl="4" indent="0">
              <a:buNone/>
            </a:pPr>
            <a:r>
              <a:rPr lang="sa-IN" sz="51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समासेऽपि च नित्या स्यात् सा चान्यत्र विभाषिता॥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a-IN" sz="58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एकपदे – पवनः (पो + अनः)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a-IN" sz="5800" dirty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धातूपसर्गयोः मध्ये – प्राविशत् (प्र + अविशत्)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a-IN" sz="58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समासे – पञ्चाननः (पञ्च + आननः)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a-IN" sz="5800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अन्यत्र विभाषिता (अन्यत्र वैकल्पिकः)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a-IN" sz="5800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यथा – रामो ग्रामं गच्छति/ रामः ग्रामम् गच्छति।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endParaRPr lang="sa-IN" sz="32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126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6796-1309-D055-8BDF-65B48767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-IN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ष्टुत्वसन्धिनिषेधः</a:t>
            </a:r>
            <a:endParaRPr lang="en-IN" dirty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E448-2CED-830C-3014-A83DF67DB6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a-IN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 पदान्ताट्टोरनाम् (8.4.42) – पदान्तात् टवर्गात् परस्य अनामः स्तोः ष्टुर्न स्यात्।</a:t>
            </a:r>
          </a:p>
          <a:p>
            <a:r>
              <a:rPr lang="sa-IN" sz="2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उदाहरणम् –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षट् + सन्तः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षट् + ते</a:t>
            </a:r>
            <a:endParaRPr lang="en-IN" sz="28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54850-F668-BD72-B29F-495854B83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a-IN" sz="28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वार्तिकम् – अनाम्नवतिनगरीणामिति वाच्यम्।</a:t>
            </a:r>
          </a:p>
          <a:p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उदाहरणम् – 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षण्णाम्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षण्णवतिः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षण्णगर्यः</a:t>
            </a:r>
          </a:p>
          <a:p>
            <a:pPr marL="0" indent="0">
              <a:buNone/>
            </a:pPr>
            <a:endParaRPr lang="sa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2347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371600" y="1720850"/>
            <a:ext cx="2346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 + नाम्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आम् =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421188" y="1873250"/>
            <a:ext cx="248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षण्णाम्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(न्        ण्)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371600" y="3016250"/>
            <a:ext cx="2644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 + नवतिः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अवतिः =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421188" y="3473450"/>
            <a:ext cx="2622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षण्णवतिः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(न्       ण्)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355725" y="4311650"/>
            <a:ext cx="2471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 + नगर्यः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+अगर्यः =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386263" y="4692650"/>
            <a:ext cx="277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षण्णगर्यः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(न्        ण्)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5867400" y="2182813"/>
            <a:ext cx="533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6019800" y="3783013"/>
            <a:ext cx="533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6172200" y="5002213"/>
            <a:ext cx="533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1147" name="Text Box 12"/>
          <p:cNvSpPr txBox="1">
            <a:spLocks noChangeArrowheads="1"/>
          </p:cNvSpPr>
          <p:nvPr/>
        </p:nvSpPr>
        <p:spPr bwMode="auto">
          <a:xfrm>
            <a:off x="2133600" y="811213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  <a:endParaRPr lang="en-US" sz="36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609975" y="762000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जश्त्वसन्धिः</a:t>
            </a:r>
          </a:p>
        </p:txBody>
      </p:sp>
      <p:sp>
        <p:nvSpPr>
          <p:cNvPr id="93195" name="TextBox 10"/>
          <p:cNvSpPr txBox="1">
            <a:spLocks noChangeArrowheads="1"/>
          </p:cNvSpPr>
          <p:nvPr/>
        </p:nvSpPr>
        <p:spPr bwMode="auto">
          <a:xfrm>
            <a:off x="1524000" y="1600200"/>
            <a:ext cx="69108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झलां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जशोऽन्ते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(8.2.39)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–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पदान्ते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झलां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जश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स्यु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: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</a:p>
          <a:p>
            <a:endParaRPr lang="sa-IN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पदान्ते  - पदस्य अन्ते</a:t>
            </a:r>
          </a:p>
          <a:p>
            <a:endParaRPr lang="sa-IN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झल् – वर्गस्थितान् पञ्चमवर्णान् य, व, र, ल वर्णान् च परित्यज्य अन्ये ये व्यञ्जनवर्णाः।</a:t>
            </a:r>
          </a:p>
          <a:p>
            <a:endParaRPr lang="sa-IN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जश् – वर्गीयः तृतीयवर्णः</a:t>
            </a:r>
          </a:p>
          <a:p>
            <a:endParaRPr lang="en-GB" sz="3200" b="1" dirty="0"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222375" y="701675"/>
            <a:ext cx="212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वाक् + ईशः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ग्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ईशः =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357688" y="1163638"/>
            <a:ext cx="2352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वागीशः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(क् = ग्)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233488" y="1925638"/>
            <a:ext cx="2197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अच् + अन्तः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ज्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+अन्तः =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338638" y="2382838"/>
            <a:ext cx="2324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अजन्तः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(च् = ज्)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233488" y="3144838"/>
            <a:ext cx="2740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मधुलिट् + अस्ति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ड्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अस्ति =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329113" y="3616325"/>
            <a:ext cx="26812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मधुलिडस्ति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(ट् = ड्)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233488" y="4332288"/>
            <a:ext cx="22240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जगत् + ईशः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जग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द्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ईशः =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4322763" y="4745038"/>
            <a:ext cx="236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जगदीशः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द्)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222375" y="5330825"/>
            <a:ext cx="22971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सुप्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अन्तम्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सु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ब्</a:t>
            </a:r>
            <a:r>
              <a:rPr lang="en-US" sz="3200" b="1" dirty="0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अन्तम्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4357686" y="5803641"/>
            <a:ext cx="2297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सुबन्त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 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प्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= 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ब्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94220" name="Text Box 13"/>
          <p:cNvSpPr txBox="1">
            <a:spLocks noChangeArrowheads="1"/>
          </p:cNvSpPr>
          <p:nvPr/>
        </p:nvSpPr>
        <p:spPr bwMode="auto">
          <a:xfrm>
            <a:off x="2376488" y="406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1212850" y="681038"/>
            <a:ext cx="2633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वाक् + व्यवहारः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ग्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व्यवहारः =</a:t>
            </a:r>
          </a:p>
        </p:txBody>
      </p: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4216400" y="1143000"/>
            <a:ext cx="2909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वाग्व्यवहारः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(क् = ग्)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1189038" y="1824038"/>
            <a:ext cx="21764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अच् + वर्णः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ज्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वर्णः =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4237038" y="2205038"/>
            <a:ext cx="1157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अज्वर्णः</a:t>
            </a:r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1228725" y="3048000"/>
            <a:ext cx="2625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मधुलिट् + डयते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ड्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डयते =</a:t>
            </a:r>
          </a:p>
        </p:txBody>
      </p:sp>
      <p:sp>
        <p:nvSpPr>
          <p:cNvPr id="95239" name="Text Box 9"/>
          <p:cNvSpPr txBox="1">
            <a:spLocks noChangeArrowheads="1"/>
          </p:cNvSpPr>
          <p:nvPr/>
        </p:nvSpPr>
        <p:spPr bwMode="auto">
          <a:xfrm>
            <a:off x="4227513" y="3443288"/>
            <a:ext cx="3011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मधुलिड्डयते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(च् = ज्)</a:t>
            </a: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1204913" y="4311650"/>
            <a:ext cx="2203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महत् + यशः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द्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यशः =</a:t>
            </a:r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4267200" y="4738688"/>
            <a:ext cx="2344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महद्यशः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द्)</a:t>
            </a:r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1204913" y="5481638"/>
            <a:ext cx="2468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सुप् + विभक्तिः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ब्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+विभक्तिः =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4238625" y="5943600"/>
            <a:ext cx="271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सुब्विभक्तिः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(प् = ब्)</a:t>
            </a:r>
          </a:p>
        </p:txBody>
      </p:sp>
      <p:sp>
        <p:nvSpPr>
          <p:cNvPr id="95244" name="Text Box 15"/>
          <p:cNvSpPr txBox="1">
            <a:spLocks noChangeArrowheads="1"/>
          </p:cNvSpPr>
          <p:nvPr/>
        </p:nvSpPr>
        <p:spPr bwMode="auto">
          <a:xfrm>
            <a:off x="2271713" y="3302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3657600" y="787400"/>
            <a:ext cx="1978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चर्त्वसन्धिः</a:t>
            </a:r>
            <a:endParaRPr lang="en-US" sz="36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99333" name="TextBox 4"/>
          <p:cNvSpPr txBox="1">
            <a:spLocks noChangeArrowheads="1"/>
          </p:cNvSpPr>
          <p:nvPr/>
        </p:nvSpPr>
        <p:spPr bwMode="auto">
          <a:xfrm>
            <a:off x="1447800" y="1981200"/>
            <a:ext cx="691727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खरि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च</a:t>
            </a:r>
            <a:r>
              <a:rPr lang="sa-IN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(8.4.55)</a:t>
            </a:r>
            <a:r>
              <a:rPr lang="en-GB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-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खरि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परे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झलां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चर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स्यु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: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खर् – वर्गीयः प्रथमवर्णः, द्वितीयवर्णः, श-ष-साश्च।</a:t>
            </a:r>
          </a:p>
          <a:p>
            <a:endParaRPr lang="sa-IN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झल् – वर्गीयपञ्चमवर्णान् विहाय य-व-र-लान् च वर्जयित्वा</a:t>
            </a: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अन्ये व्यञ्जनवर्णाः।</a:t>
            </a:r>
          </a:p>
          <a:p>
            <a:endParaRPr lang="sa-IN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चर् – च्, ट्, त्, क्, प्, श्, ष्, स्।</a:t>
            </a:r>
            <a:endParaRPr lang="en-GB" sz="3200" b="1" dirty="0"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2220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दिग् + पालः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दि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क्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+पालः =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4495800" y="1690688"/>
            <a:ext cx="2601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दिक्पालः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(ग् = क्)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379538" y="2667000"/>
            <a:ext cx="2471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विराड् + पुरुषः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विरा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ट्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पुरुषः =</a:t>
            </a:r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4495800" y="3138488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विराट्षुरुषः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(ड् = ट्)</a:t>
            </a:r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1371600" y="4038600"/>
            <a:ext cx="2509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विपद् + कालः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विप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त्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कालः =</a:t>
            </a:r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4505325" y="4495800"/>
            <a:ext cx="2713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विपत्कालः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(द् = क्)</a:t>
            </a:r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1344613" y="5302250"/>
            <a:ext cx="2528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अनुष्टुभ् + छन्दः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अनुष्टु + </a:t>
            </a:r>
            <a:r>
              <a:rPr lang="en-US" sz="3200" b="1">
                <a:solidFill>
                  <a:srgbClr val="FF6600"/>
                </a:solidFill>
                <a:latin typeface="Kokila" pitchFamily="34" charset="0"/>
                <a:cs typeface="Kokila" pitchFamily="34" charset="0"/>
              </a:rPr>
              <a:t>प्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छन्द: =</a:t>
            </a:r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4495800" y="5729288"/>
            <a:ext cx="2719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अनुष्टुप्छन्दः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(भ् = प्)</a:t>
            </a:r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2133600" y="558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5C172-EE82-4911-D079-6A6AE01F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41455"/>
          </a:xfrm>
        </p:spPr>
        <p:txBody>
          <a:bodyPr/>
          <a:lstStyle/>
          <a:p>
            <a:r>
              <a:rPr lang="sa-IN" dirty="0">
                <a:solidFill>
                  <a:schemeClr val="accent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अन्यानि उदाहरणानि</a:t>
            </a:r>
            <a:endParaRPr lang="en-IN" dirty="0">
              <a:solidFill>
                <a:schemeClr val="accent4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0EB82-CBEA-2C67-68B6-021BA197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79306"/>
            <a:ext cx="6798736" cy="3555826"/>
          </a:xfrm>
        </p:spPr>
        <p:txBody>
          <a:bodyPr>
            <a:noAutofit/>
          </a:bodyPr>
          <a:lstStyle/>
          <a:p>
            <a:r>
              <a:rPr lang="sa-IN" sz="1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उत्थानम्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उद् + स्थानम् 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उद् + थ् + थानम् (तस्मादित्युत्तरस्य, आदेपरस्य, उदः स्थास्तम्भोः पूर्वस्य)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उद् + थानम् (झरो झरि सवर्णे)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उत्थानम् (खरि च)</a:t>
            </a:r>
          </a:p>
          <a:p>
            <a:r>
              <a:rPr lang="sa-IN" sz="1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उत्तम्भनम्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उद् + स्तम्भनम् 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उद् + त + तम्भनम् (तस्मादित्युत्तरस्य, आदेपरस्य, उदः स्थास्तम्भोः पूर्वस्य)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उद् + तम्भनम् (झरो झरि सवर्णे)</a:t>
            </a:r>
          </a:p>
          <a:p>
            <a:pPr marL="0" indent="0">
              <a:buNone/>
            </a:pPr>
            <a:r>
              <a:rPr lang="sa-IN" sz="1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उत्तम्भनम् (खरि च)</a:t>
            </a:r>
            <a:endParaRPr lang="en-IN" sz="16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43812" y="914400"/>
            <a:ext cx="77332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अनुनासिकासन्धिः</a:t>
            </a:r>
            <a:endParaRPr lang="sa-IN" sz="36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यरोऽनुनासिकेऽनुनासिको वा (8.4.45) – यरः पदान्तस्य अनुनासिके परे अनुनासिको वा स्यात्।</a:t>
            </a:r>
            <a:endParaRPr lang="en-US" sz="3200" b="1" dirty="0">
              <a:solidFill>
                <a:srgbClr val="00B05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4384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विकल्पेन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–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एतद्मुरारिः</a:t>
            </a:r>
            <a:endParaRPr lang="en-US" sz="3200" b="1" dirty="0">
              <a:solidFill>
                <a:srgbClr val="00B0F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वर्गीयव्यञ्जनानि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(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अनुनासिकः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 =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071193" y="3312367"/>
            <a:ext cx="2150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अनुनासिकः</a:t>
            </a:r>
            <a:endParaRPr lang="en-US" sz="3200" b="1" dirty="0">
              <a:solidFill>
                <a:srgbClr val="FF33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62000" y="3957638"/>
            <a:ext cx="43091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नित्यम्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– </a:t>
            </a:r>
            <a:r>
              <a:rPr lang="sa-IN" sz="3200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एतन्मुरारिः</a:t>
            </a:r>
            <a:endParaRPr lang="en-US" sz="3200" b="1" dirty="0">
              <a:solidFill>
                <a:srgbClr val="00B0F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वर्गीयव्यञ्जनानि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(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अ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नुनासिकः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 =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146675" y="4445000"/>
            <a:ext cx="229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अनुनासिकः</a:t>
            </a:r>
            <a:endParaRPr lang="en-US" sz="3200" b="1" dirty="0">
              <a:solidFill>
                <a:srgbClr val="FF330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219200" y="1695450"/>
            <a:ext cx="2289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वाग् + मूलम्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ङ्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मूलम् =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114800" y="2103438"/>
            <a:ext cx="3692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वाङ्मूलम् / वाग्मूलम्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(ग् = ङ्)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219200" y="3094038"/>
            <a:ext cx="243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षड् + मयूखाः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ष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मयूखाः =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102100" y="3556000"/>
            <a:ext cx="4046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षण्मयूखाः / षड्मयूखाः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(ड् = ण्)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219200" y="4637088"/>
            <a:ext cx="2130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तद् + नयति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न्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नयति =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114800" y="5094288"/>
            <a:ext cx="33226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तन्नयति / तद्नयति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(द् = न्)</a:t>
            </a:r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2133600" y="736600"/>
            <a:ext cx="426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1571625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सन्धयस्त्रिविधाः' - १. स्वर(अच्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)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सन्धिः २. व्यञ्जन(हल)सन्धिः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३. विसर्गसन्धिश्चेति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१.</a:t>
            </a:r>
            <a:r>
              <a:rPr lang="sa-IN" sz="32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स्वरसन्धिः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- स्वरस्य स्थाने आदेशः स्वरसन्धिः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 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 -अनु + एषणम् = अन्वेषणम् । अत्र उकारस्य स्थाने आदेशः ।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२.</a:t>
            </a:r>
            <a:r>
              <a:rPr lang="sa-IN" sz="32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व्यञ्जनसन्धिः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- व्यञ्जनस्य स्थाने आदेशः, लोपः, व्यञ्जन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-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निमित्तकागमश्च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व्यञ्जनसन्धिः । यथा –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जगत् + ईशः = जगदीशः - अत्र तकारस्य स्थाने 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दकार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:)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आदेशः।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उभाव् + अपि = उभा अपि - अत्र वकारस्य लोपः ।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पचन् + अस्ति = पचन्नस्ति – अत्र व्यञ्जननिमित्तकः 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नकार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  <a:sym typeface="Wingdings" pitchFamily="2" charset="2"/>
              </a:rPr>
              <a:t>:)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आगमः ।</a:t>
            </a:r>
            <a:endParaRPr lang="en-US" sz="1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okila" pitchFamily="34" charset="0"/>
              <a:cs typeface="Kokila" pitchFamily="34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392488" y="685800"/>
            <a:ext cx="2474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सन्धिभेदा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31925" y="2046288"/>
            <a:ext cx="2216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चिद् + मयम्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चि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न्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मयम् =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114800" y="2427288"/>
            <a:ext cx="2344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चिन्मयम्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(त् = न्)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431925" y="3341688"/>
            <a:ext cx="215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तद् + मात्रम्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न्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मात्रम् =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76700" y="3798888"/>
            <a:ext cx="2278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तन्मात्रम्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(द् = न्)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449388" y="4713288"/>
            <a:ext cx="217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अप् + मयम्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म्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मयम् =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076700" y="5170488"/>
            <a:ext cx="2330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अम्मयम्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(प् = म्)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2133600" y="787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476625" y="914400"/>
            <a:ext cx="2125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अनुस्वारसन्धिः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371600" y="2844800"/>
            <a:ext cx="37788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(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व्यञ्जनानि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 =  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अनुस्वारः</a:t>
            </a:r>
          </a:p>
          <a:p>
            <a:r>
              <a:rPr lang="sa-IN" sz="3200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हरिम् + वन्दे</a:t>
            </a:r>
          </a:p>
          <a:p>
            <a:r>
              <a:rPr lang="sa-IN" sz="3200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हरिंवन्दे</a:t>
            </a:r>
            <a:endParaRPr lang="en-US" sz="3200" b="1" dirty="0">
              <a:solidFill>
                <a:srgbClr val="00B0F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08550" name="TextBox 5"/>
          <p:cNvSpPr txBox="1">
            <a:spLocks noChangeArrowheads="1"/>
          </p:cNvSpPr>
          <p:nvPr/>
        </p:nvSpPr>
        <p:spPr bwMode="auto">
          <a:xfrm>
            <a:off x="1371600" y="2057400"/>
            <a:ext cx="7109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मोऽनुस्वार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:</a:t>
            </a:r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(8.3.23)</a:t>
            </a:r>
            <a:r>
              <a:rPr lang="en-GB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-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मान्तस्य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पदस्य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अनुस्वार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स्याद्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हलि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1508125" y="1817688"/>
            <a:ext cx="23695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रामम्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वन्दे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राम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itchFamily="34" charset="0"/>
              </a:rPr>
              <a:t>ं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वन्दे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4327525" y="2274888"/>
            <a:ext cx="276374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रामं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वन्दे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म्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=  )</a:t>
            </a:r>
            <a:r>
              <a:rPr lang="sa-IN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itchFamily="34" charset="0"/>
              </a:rPr>
              <a:t>ं</a:t>
            </a:r>
            <a:endParaRPr lang="en-US" sz="32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09576" name="Text Box 10"/>
          <p:cNvSpPr txBox="1">
            <a:spLocks noChangeArrowheads="1"/>
          </p:cNvSpPr>
          <p:nvPr/>
        </p:nvSpPr>
        <p:spPr bwMode="auto">
          <a:xfrm>
            <a:off x="1447800" y="3189288"/>
            <a:ext cx="28007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गुहायाम्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तपति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गुहाया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itchFamily="34" charset="0"/>
              </a:rPr>
              <a:t>ं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तपति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109577" name="Text Box 11"/>
          <p:cNvSpPr txBox="1">
            <a:spLocks noChangeArrowheads="1"/>
          </p:cNvSpPr>
          <p:nvPr/>
        </p:nvSpPr>
        <p:spPr bwMode="auto">
          <a:xfrm>
            <a:off x="4394718" y="3570288"/>
            <a:ext cx="3169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गुहायां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तपति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</a:t>
            </a:r>
            <a:r>
              <a:rPr lang="en-US" sz="3200" b="1" dirty="0" err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म्</a:t>
            </a:r>
            <a:r>
              <a:rPr lang="en-US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=  )</a:t>
            </a:r>
            <a:r>
              <a:rPr lang="sa-IN" sz="3200" b="1" dirty="0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itchFamily="34" charset="0"/>
              </a:rPr>
              <a:t>ं</a:t>
            </a:r>
            <a:endParaRPr lang="en-US" sz="32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09582" name="Text Box 16"/>
          <p:cNvSpPr txBox="1">
            <a:spLocks noChangeArrowheads="1"/>
          </p:cNvSpPr>
          <p:nvPr/>
        </p:nvSpPr>
        <p:spPr bwMode="auto">
          <a:xfrm>
            <a:off x="2362200" y="755650"/>
            <a:ext cx="426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241675" y="930275"/>
            <a:ext cx="232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ङमुडागमसन्धिः 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90600" y="3505200"/>
            <a:ext cx="437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(ह्रस्वस्वरपूर्वकाः) ङ् ण् न् + स्वराः =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253135" y="3530600"/>
            <a:ext cx="32629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ङ्</a:t>
            </a:r>
            <a:r>
              <a:rPr lang="en-US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(ङुट्)</a:t>
            </a:r>
            <a:r>
              <a:rPr lang="en-US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</a:t>
            </a:r>
            <a:r>
              <a:rPr lang="en-US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(णुट्)</a:t>
            </a:r>
            <a:r>
              <a:rPr lang="en-US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न्</a:t>
            </a:r>
            <a:r>
              <a:rPr lang="sa-IN" sz="3200" b="1" dirty="0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(नुट्)</a:t>
            </a:r>
          </a:p>
          <a:p>
            <a:endParaRPr lang="en-US" sz="3200" b="1" dirty="0">
              <a:solidFill>
                <a:srgbClr val="FF33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12645" name="TextBox 4"/>
          <p:cNvSpPr txBox="1">
            <a:spLocks noChangeArrowheads="1"/>
          </p:cNvSpPr>
          <p:nvPr/>
        </p:nvSpPr>
        <p:spPr bwMode="auto">
          <a:xfrm>
            <a:off x="838200" y="2057400"/>
            <a:ext cx="75873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>
                <a:latin typeface="Kokila" pitchFamily="34" charset="0"/>
                <a:cs typeface="Kokila" pitchFamily="34" charset="0"/>
              </a:rPr>
              <a:t>ङमो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ह्रस्वादचि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ङमुण्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नित्यम्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 (8.3.32)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–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ह्रस्वात्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परो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यो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ङम्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तदन्तं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यत्पदं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तस्मात्परस्य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अचो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नित्यं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ङमु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ट् आ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गम</a:t>
            </a:r>
            <a:r>
              <a:rPr lang="en-GB" sz="3200" b="1" dirty="0">
                <a:latin typeface="Kokila" pitchFamily="34" charset="0"/>
                <a:cs typeface="Kokila" pitchFamily="34" charset="0"/>
              </a:rPr>
              <a:t>: </a:t>
            </a:r>
            <a:r>
              <a:rPr lang="en-GB" sz="3200" b="1" dirty="0" err="1">
                <a:latin typeface="Kokila" pitchFamily="34" charset="0"/>
                <a:cs typeface="Kokila" pitchFamily="34" charset="0"/>
              </a:rPr>
              <a:t>स्यात्</a:t>
            </a:r>
            <a:endParaRPr lang="en-GB" sz="3200" b="1" dirty="0"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660525" y="2122488"/>
            <a:ext cx="2830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प्रत्यङ् + आत्मा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प्रत्यङ्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ङ्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आत्मा =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491038" y="2649894"/>
            <a:ext cx="3701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प्रत्यङ्ङात्मा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 (अन्तरात्मा)</a:t>
            </a:r>
            <a:endParaRPr lang="en-US" sz="3200" b="1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736725" y="3341688"/>
            <a:ext cx="2522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सुगण् + ईशः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सुगण्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ण्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ईशः =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259263" y="3798888"/>
            <a:ext cx="4231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सुगण्णीशः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 (सुन्दरगणनाशीलानां पतिः)</a:t>
            </a:r>
            <a:endParaRPr lang="en-US" sz="3200" b="1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660525" y="4865688"/>
            <a:ext cx="2562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पचन् + अस्ति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पचन्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न्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अस्ति =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4259263" y="5322888"/>
            <a:ext cx="1329774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पचन्नस्ति</a:t>
            </a:r>
            <a:r>
              <a:rPr lang="sa-IN" sz="3200" b="1" dirty="0">
                <a:latin typeface="Kokila" pitchFamily="34" charset="0"/>
                <a:cs typeface="Kokila" pitchFamily="34" charset="0"/>
              </a:rPr>
              <a:t> </a:t>
            </a:r>
            <a:endParaRPr lang="en-US" sz="3200" b="1" dirty="0">
              <a:latin typeface="Kokila" pitchFamily="34" charset="0"/>
              <a:cs typeface="Kokila" pitchFamily="34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209800" y="801688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403600" y="914400"/>
            <a:ext cx="2190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पूर्</a:t>
            </a:r>
            <a:r>
              <a:rPr lang="sa-IN" sz="36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व</a:t>
            </a:r>
            <a:r>
              <a:rPr lang="en-US" sz="3600" b="1" dirty="0" err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सवर्णसन्धिः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1905000"/>
            <a:ext cx="74411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a-IN" sz="28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झयो होऽन्यतरस्याम् (8.4.62) - झयः परस्य  ह-वर्णस्य स्थाने पूर्वसवर्णः 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r>
              <a:rPr lang="sa-IN" sz="28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आदेशः अन्यतरस्याम् - विकल्पेन भवति ।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800" b="1" dirty="0">
                <a:solidFill>
                  <a:schemeClr val="accent2">
                    <a:lumMod val="50000"/>
                  </a:schemeClr>
                </a:solidFill>
                <a:latin typeface="Kokila" pitchFamily="34" charset="0"/>
                <a:cs typeface="Kokila" pitchFamily="34" charset="0"/>
              </a:rPr>
              <a:t>वाग्घरिः/ वाग् हरिः।</a:t>
            </a:r>
          </a:p>
          <a:p>
            <a:pPr>
              <a:defRPr/>
            </a:pPr>
            <a:endParaRPr lang="sa-IN" sz="2800" b="1" dirty="0">
              <a:solidFill>
                <a:schemeClr val="accent2">
                  <a:lumMod val="50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कवर्गात् परं हकारे सति हस्य स्थाने घ् भवति</a:t>
            </a:r>
          </a:p>
          <a:p>
            <a:pPr>
              <a:defRPr/>
            </a:pPr>
            <a:r>
              <a:rPr lang="sa-IN" sz="2800" b="1" dirty="0">
                <a:solidFill>
                  <a:srgbClr val="FFC000"/>
                </a:solidFill>
                <a:latin typeface="Kokila" pitchFamily="34" charset="0"/>
                <a:cs typeface="Kokila" pitchFamily="34" charset="0"/>
              </a:rPr>
              <a:t>चवर्गात् परं हकारे सति हस्य स्थाने झ् भवति</a:t>
            </a:r>
          </a:p>
          <a:p>
            <a:pPr>
              <a:defRPr/>
            </a:pPr>
            <a:r>
              <a:rPr lang="sa-IN" sz="2800" b="1" dirty="0">
                <a:solidFill>
                  <a:srgbClr val="92D050"/>
                </a:solidFill>
                <a:latin typeface="Kokila" pitchFamily="34" charset="0"/>
                <a:cs typeface="Kokila" pitchFamily="34" charset="0"/>
              </a:rPr>
              <a:t>टवर्गात् परं हकारे सति हस्य स्थाने ढ् भवति</a:t>
            </a:r>
          </a:p>
          <a:p>
            <a:pPr>
              <a:defRPr/>
            </a:pPr>
            <a:r>
              <a:rPr lang="sa-IN" sz="2800" b="1" dirty="0">
                <a:solidFill>
                  <a:srgbClr val="00B0F0"/>
                </a:solidFill>
                <a:latin typeface="Kokila" pitchFamily="34" charset="0"/>
                <a:cs typeface="Kokila" pitchFamily="34" charset="0"/>
              </a:rPr>
              <a:t>तवर्गात् परं हकारे सति हस्य स्थाने ध् भवति</a:t>
            </a:r>
          </a:p>
          <a:p>
            <a:pPr>
              <a:defRPr/>
            </a:pPr>
            <a:r>
              <a:rPr lang="sa-IN" sz="2800" b="1" dirty="0">
                <a:solidFill>
                  <a:srgbClr val="7030A0"/>
                </a:solidFill>
                <a:latin typeface="Kokila" pitchFamily="34" charset="0"/>
                <a:cs typeface="Kokila" pitchFamily="34" charset="0"/>
              </a:rPr>
              <a:t>पवर्गात् परं हकारे सति हस्य स्थाने भ् भवति</a:t>
            </a:r>
            <a:endParaRPr lang="en-US" sz="2800" b="1" dirty="0">
              <a:solidFill>
                <a:srgbClr val="7030A0"/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endParaRPr lang="en-GB" b="1" dirty="0">
              <a:solidFill>
                <a:schemeClr val="accent2">
                  <a:lumMod val="50000"/>
                </a:schemeClr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9348E21-90F2-70D0-DF19-4036F7D8A38E}"/>
              </a:ext>
            </a:extLst>
          </p:cNvPr>
          <p:cNvSpPr/>
          <p:nvPr/>
        </p:nvSpPr>
        <p:spPr>
          <a:xfrm>
            <a:off x="5337110" y="3312367"/>
            <a:ext cx="895739" cy="19221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71411-531E-EE33-63A6-83A4C14063FE}"/>
              </a:ext>
            </a:extLst>
          </p:cNvPr>
          <p:cNvSpPr/>
          <p:nvPr/>
        </p:nvSpPr>
        <p:spPr>
          <a:xfrm>
            <a:off x="6354147" y="4012163"/>
            <a:ext cx="1492898" cy="64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अन्यतरस्याम्</a:t>
            </a:r>
            <a:endParaRPr lang="en-IN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1017588" y="1127125"/>
            <a:ext cx="2816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वणिग् + हसति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वणिग्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घ् 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+ असति= </a:t>
            </a:r>
          </a:p>
        </p:txBody>
      </p: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3886200" y="1625600"/>
            <a:ext cx="323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वणिग्घसति / वणिग् हसति</a:t>
            </a: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1017588" y="2198688"/>
            <a:ext cx="2468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अज् + हलौ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अज्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झ्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अलौ =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3733800" y="2667000"/>
            <a:ext cx="252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अज्झलौ / अज् हलौ</a:t>
            </a:r>
          </a:p>
        </p:txBody>
      </p:sp>
      <p:sp>
        <p:nvSpPr>
          <p:cNvPr id="117766" name="Text Box 8"/>
          <p:cNvSpPr txBox="1">
            <a:spLocks noChangeArrowheads="1"/>
          </p:cNvSpPr>
          <p:nvPr/>
        </p:nvSpPr>
        <p:spPr bwMode="auto">
          <a:xfrm>
            <a:off x="1017588" y="3265488"/>
            <a:ext cx="2343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षड् + हयाः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षड्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ढ्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अयाः =</a:t>
            </a:r>
          </a:p>
        </p:txBody>
      </p:sp>
      <p:sp>
        <p:nvSpPr>
          <p:cNvPr id="117767" name="Text Box 9"/>
          <p:cNvSpPr txBox="1">
            <a:spLocks noChangeArrowheads="1"/>
          </p:cNvSpPr>
          <p:nvPr/>
        </p:nvSpPr>
        <p:spPr bwMode="auto">
          <a:xfrm>
            <a:off x="3733800" y="3759200"/>
            <a:ext cx="2325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षड्ढयाः / षड्हयाः</a:t>
            </a:r>
          </a:p>
        </p:txBody>
      </p:sp>
      <p:sp>
        <p:nvSpPr>
          <p:cNvPr id="117768" name="Text Box 10"/>
          <p:cNvSpPr txBox="1">
            <a:spLocks noChangeArrowheads="1"/>
          </p:cNvSpPr>
          <p:nvPr/>
        </p:nvSpPr>
        <p:spPr bwMode="auto">
          <a:xfrm>
            <a:off x="1033463" y="4256088"/>
            <a:ext cx="22272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तद् + हितम्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तद्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ध्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इतम् =</a:t>
            </a:r>
          </a:p>
        </p:txBody>
      </p:sp>
      <p:sp>
        <p:nvSpPr>
          <p:cNvPr id="117769" name="Text Box 11"/>
          <p:cNvSpPr txBox="1">
            <a:spLocks noChangeArrowheads="1"/>
          </p:cNvSpPr>
          <p:nvPr/>
        </p:nvSpPr>
        <p:spPr bwMode="auto">
          <a:xfrm>
            <a:off x="3733800" y="4673600"/>
            <a:ext cx="231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तद्धितम् / तद्हितम्</a:t>
            </a:r>
          </a:p>
        </p:txBody>
      </p:sp>
      <p:sp>
        <p:nvSpPr>
          <p:cNvPr id="117770" name="Text Box 12"/>
          <p:cNvSpPr txBox="1">
            <a:spLocks noChangeArrowheads="1"/>
          </p:cNvSpPr>
          <p:nvPr/>
        </p:nvSpPr>
        <p:spPr bwMode="auto">
          <a:xfrm>
            <a:off x="1033463" y="5246688"/>
            <a:ext cx="2198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अब् + ह्रदौ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अब्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भ्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रदौ =</a:t>
            </a:r>
          </a:p>
        </p:txBody>
      </p:sp>
      <p:sp>
        <p:nvSpPr>
          <p:cNvPr id="117771" name="Text Box 13"/>
          <p:cNvSpPr txBox="1">
            <a:spLocks noChangeArrowheads="1"/>
          </p:cNvSpPr>
          <p:nvPr/>
        </p:nvSpPr>
        <p:spPr bwMode="auto">
          <a:xfrm>
            <a:off x="3581400" y="5715000"/>
            <a:ext cx="231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अब्भ्रदौ / अब् ह्रदौ</a:t>
            </a:r>
          </a:p>
        </p:txBody>
      </p:sp>
      <p:sp>
        <p:nvSpPr>
          <p:cNvPr id="117772" name="Text Box 14"/>
          <p:cNvSpPr txBox="1">
            <a:spLocks noChangeArrowheads="1"/>
          </p:cNvSpPr>
          <p:nvPr/>
        </p:nvSpPr>
        <p:spPr bwMode="auto">
          <a:xfrm>
            <a:off x="2328863" y="598488"/>
            <a:ext cx="426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4"/>
          <p:cNvSpPr txBox="1">
            <a:spLocks noChangeArrowheads="1"/>
          </p:cNvSpPr>
          <p:nvPr/>
        </p:nvSpPr>
        <p:spPr bwMode="auto">
          <a:xfrm>
            <a:off x="979714" y="2025650"/>
            <a:ext cx="25905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sa-IN" sz="3200" b="1" dirty="0">
                <a:solidFill>
                  <a:srgbClr val="7030A0"/>
                </a:solidFill>
                <a:latin typeface="Kokila" pitchFamily="34" charset="0"/>
                <a:cs typeface="Kokila" pitchFamily="34" charset="0"/>
              </a:rPr>
              <a:t>उदाहरणम् - 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स्थानम्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थ्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थानम्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3886200" y="2514600"/>
            <a:ext cx="2618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उत्थ्थानम्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(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उत्थानम्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</a:t>
            </a: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979714" y="3473450"/>
            <a:ext cx="28842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स्तन्भनम्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थ्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+ 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तम्भनम्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=</a:t>
            </a: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4068763" y="3911600"/>
            <a:ext cx="3365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a-IN" sz="3200" b="1" dirty="0">
              <a:latin typeface="Kokila" pitchFamily="34" charset="0"/>
              <a:cs typeface="Kokila" pitchFamily="34" charset="0"/>
            </a:endParaRPr>
          </a:p>
          <a:p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उत्थ्तम्भनम्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   (</a:t>
            </a:r>
            <a:r>
              <a:rPr lang="en-US" sz="3200" b="1" dirty="0" err="1">
                <a:latin typeface="Kokila" pitchFamily="34" charset="0"/>
                <a:cs typeface="Kokila" pitchFamily="34" charset="0"/>
              </a:rPr>
              <a:t>उत्तम्भनम्</a:t>
            </a:r>
            <a:r>
              <a:rPr lang="en-US" sz="3200" b="1" dirty="0">
                <a:latin typeface="Kokila" pitchFamily="34" charset="0"/>
                <a:cs typeface="Kokila" pitchFamily="34" charset="0"/>
              </a:rPr>
              <a:t>)    </a:t>
            </a:r>
          </a:p>
        </p:txBody>
      </p:sp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709128" y="990600"/>
            <a:ext cx="77630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a-IN" sz="36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उदः स्थास्तम्भोः पूर्वस्य (8.4.61) – उदः परयोः स्थास्तम्भोः पूर्वसवर्णः।</a:t>
            </a:r>
            <a:endParaRPr lang="en-US" sz="3600" b="1" dirty="0">
              <a:solidFill>
                <a:srgbClr val="C0000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336925" y="715963"/>
            <a:ext cx="1612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छत्वसन्धिः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498725" y="3200400"/>
            <a:ext cx="26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</a:t>
            </a:r>
          </a:p>
        </p:txBody>
      </p:sp>
      <p:sp>
        <p:nvSpPr>
          <p:cNvPr id="122885" name="TextBox 4"/>
          <p:cNvSpPr txBox="1">
            <a:spLocks noChangeArrowheads="1"/>
          </p:cNvSpPr>
          <p:nvPr/>
        </p:nvSpPr>
        <p:spPr bwMode="auto">
          <a:xfrm>
            <a:off x="762000" y="1676400"/>
            <a:ext cx="769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a-IN" sz="3200" b="1" dirty="0">
                <a:solidFill>
                  <a:srgbClr val="800000"/>
                </a:solidFill>
                <a:latin typeface="Kokila" pitchFamily="34" charset="0"/>
                <a:cs typeface="Kokila" pitchFamily="34" charset="0"/>
              </a:rPr>
              <a:t>शश्छोऽटि</a:t>
            </a:r>
            <a:r>
              <a:rPr lang="sa-IN" sz="3200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(8.4.63) - झयः इति वर्तते, अन्यतरस्याम् इति च। झयः परस्य शस्य छः वा अटि। तच्छिवः/ तच्शिवः।</a:t>
            </a:r>
          </a:p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पदान्ते स्थिताः वर्गीयः प्रथम-द्वितीय-तृतीय-चतुर्थवर्णाः + शकारः + अट् (स्वरवर्णः, ह, य, व, र)</a:t>
            </a:r>
          </a:p>
          <a:p>
            <a:r>
              <a:rPr lang="sa-IN" sz="32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तद् + शिवः</a:t>
            </a:r>
          </a:p>
          <a:p>
            <a:r>
              <a:rPr lang="sa-IN" sz="32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तज् + शिवः (स्तोः श्चुना श्चुः)</a:t>
            </a:r>
          </a:p>
          <a:p>
            <a:r>
              <a:rPr lang="sa-IN" sz="32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तच् + शिवः (खरि च)</a:t>
            </a:r>
          </a:p>
          <a:p>
            <a:r>
              <a:rPr lang="sa-IN" sz="32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तच् + छिवः (शश्छोऽटि)</a:t>
            </a:r>
          </a:p>
          <a:p>
            <a:r>
              <a:rPr lang="sa-IN" sz="32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तच्छिवः / तच्शिवः</a:t>
            </a:r>
            <a:endParaRPr lang="en-GB" sz="3200" b="1" dirty="0">
              <a:solidFill>
                <a:srgbClr val="00B05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685800" y="1111250"/>
            <a:ext cx="2314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वाक् + शरः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वाक्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+अरः =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581400" y="1492250"/>
            <a:ext cx="3925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वाक्छरः / वाक् शरः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(श्       छ्)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27075" y="2438400"/>
            <a:ext cx="2232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शिवः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इवः =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46475" y="2819400"/>
            <a:ext cx="4075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तच्छिवः / तच्शिवः      </a:t>
            </a:r>
            <a:r>
              <a:rPr lang="en-US" sz="3200" b="1">
                <a:solidFill>
                  <a:srgbClr val="006600"/>
                </a:solidFill>
                <a:latin typeface="Kokila" pitchFamily="34" charset="0"/>
                <a:cs typeface="Kokila" pitchFamily="34" charset="0"/>
              </a:rPr>
              <a:t>(श्       छ्)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85800" y="3778250"/>
            <a:ext cx="3006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मृच् + शकटिकम्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मृच्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अकटिकम् =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343400" y="4159250"/>
            <a:ext cx="3522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मृच्छकटिकम् / मृच्शकटिकम्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85800" y="5119688"/>
            <a:ext cx="2617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मधुलिट् + शेते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मधुलिट्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एते =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4038600" y="5576888"/>
            <a:ext cx="308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मधुलिट्छेते / मधुलिट्शेते</a:t>
            </a:r>
          </a:p>
        </p:txBody>
      </p:sp>
      <p:sp>
        <p:nvSpPr>
          <p:cNvPr id="123914" name="Text Box 16"/>
          <p:cNvSpPr txBox="1">
            <a:spLocks noChangeArrowheads="1"/>
          </p:cNvSpPr>
          <p:nvPr/>
        </p:nvSpPr>
        <p:spPr bwMode="auto">
          <a:xfrm>
            <a:off x="2362200" y="533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57200" y="1517650"/>
            <a:ext cx="8229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३. </a:t>
            </a:r>
            <a:r>
              <a:rPr lang="sa-IN" sz="32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विसर्गसन्धिः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- विसर्गस्य स्थाने आदेशः लोपश्च विसर्गसन्धिः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 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यथा –</a:t>
            </a:r>
            <a:r>
              <a:rPr lang="en-GB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बालः + तत्र = बालस्तत्र - अत्र विसर्गस्य स्थाने आदेशः ।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वृक्षाः + अत्र = वृक्षा अत्र - अत्र विसर्गस्य लोपः । </a:t>
            </a: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endParaRPr lang="en-GB" sz="32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>
              <a:defRPr/>
            </a:pP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प्रकृतिभावः स्वरसन्धौ, स्वादिस</a:t>
            </a:r>
            <a:r>
              <a:rPr lang="en-GB" sz="32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न्धौ</a:t>
            </a:r>
            <a:r>
              <a:rPr lang="sa-IN" sz="32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विसर्गसन्धौ च अन्तर्भावितः अत्र इति ज्ञेयम् ।</a:t>
            </a:r>
            <a:endParaRPr lang="sa-IN" sz="18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algn="just">
              <a:defRPr/>
            </a:pPr>
            <a:endParaRPr lang="en-US" sz="1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okila" pitchFamily="34" charset="0"/>
              <a:cs typeface="Kokila" pitchFamily="34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429000" y="533400"/>
            <a:ext cx="2282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सन्धिभेदा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1031875" y="1828800"/>
            <a:ext cx="2532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श्लोकेन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लोकेन =</a:t>
            </a: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3886200" y="2311400"/>
            <a:ext cx="2874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तच्छ्लोकेन / तच्श्लोकेन</a:t>
            </a:r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1082675" y="3321050"/>
            <a:ext cx="22875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श्मश्रु: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मश्रु: =</a:t>
            </a:r>
          </a:p>
        </p:txBody>
      </p:sp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3657600" y="3759200"/>
            <a:ext cx="2522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तच्छ्मश्रु: / तच्श्मश्रु:</a:t>
            </a:r>
          </a:p>
        </p:txBody>
      </p:sp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1117600" y="4921250"/>
            <a:ext cx="2838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 श्नाप्रत्ययः =</a:t>
            </a:r>
          </a:p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 +</a:t>
            </a:r>
            <a:r>
              <a:rPr lang="en-US" sz="3200" b="1">
                <a:solidFill>
                  <a:srgbClr val="FF3300"/>
                </a:solidFill>
                <a:latin typeface="Kokila" pitchFamily="34" charset="0"/>
                <a:cs typeface="Kokila" pitchFamily="34" charset="0"/>
              </a:rPr>
              <a:t> छ्</a:t>
            </a:r>
            <a:r>
              <a:rPr lang="en-US" sz="3200" b="1">
                <a:latin typeface="Kokila" pitchFamily="34" charset="0"/>
                <a:cs typeface="Kokila" pitchFamily="34" charset="0"/>
              </a:rPr>
              <a:t> + नाप्रत्ययः =</a:t>
            </a:r>
          </a:p>
        </p:txBody>
      </p:sp>
      <p:sp>
        <p:nvSpPr>
          <p:cNvPr id="124935" name="Text Box 9"/>
          <p:cNvSpPr txBox="1">
            <a:spLocks noChangeArrowheads="1"/>
          </p:cNvSpPr>
          <p:nvPr/>
        </p:nvSpPr>
        <p:spPr bwMode="auto">
          <a:xfrm>
            <a:off x="4165600" y="5334000"/>
            <a:ext cx="353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Kokila" pitchFamily="34" charset="0"/>
                <a:cs typeface="Kokila" pitchFamily="34" charset="0"/>
              </a:rPr>
              <a:t>तच्छ्नाप्रत्ययः / तच्श्नाप्रत्ययः</a:t>
            </a:r>
          </a:p>
        </p:txBody>
      </p:sp>
      <p:sp>
        <p:nvSpPr>
          <p:cNvPr id="124936" name="Text Box 10"/>
          <p:cNvSpPr txBox="1">
            <a:spLocks noChangeArrowheads="1"/>
          </p:cNvSpPr>
          <p:nvPr/>
        </p:nvSpPr>
        <p:spPr bwMode="auto">
          <a:xfrm>
            <a:off x="2338388" y="6858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उदाहरणानि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738188" y="1989138"/>
            <a:ext cx="7751762" cy="209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US" sz="13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643812" y="1219200"/>
            <a:ext cx="776307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खरवसानयोर्विसर्जनीय:</a:t>
            </a:r>
            <a:r>
              <a:rPr lang="en-US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(8.3.15)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खरि अवसाने च पदान्तस्य रेफस्य विसर्गः। </a:t>
            </a:r>
          </a:p>
          <a:p>
            <a:endParaRPr lang="sa-IN" sz="28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विरामोऽवसानम् (1.4.110) – वर्णानामभावोऽवसानसंज्ञः स्यात्। अर्थात् यदुच्चारणानन्तरमव्यवहितोत्तरकाले वर्णान्तरं नोच्चार्यते तत्र पूर्वोच्चारितान्तवर्णोऽवसानसंज्ञक इति भावः।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उदा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हरणम् - 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वृक्षस्तरति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वृक्षः (सु-स्-रु-र्)</a:t>
            </a:r>
          </a:p>
          <a:p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                          वृक्षः तरति</a:t>
            </a:r>
          </a:p>
          <a:p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                          वृक्षस्तरति </a:t>
            </a:r>
            <a:r>
              <a:rPr lang="sa-IN" sz="28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(विसर्जनीयस्य सः 8.3.34) (खरि परे)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अवसाने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–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वृक्ष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:, </a:t>
            </a:r>
            <a:r>
              <a:rPr lang="en-GB" sz="2800" b="1" dirty="0" err="1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प्लक्ष</a:t>
            </a:r>
            <a:r>
              <a:rPr lang="en-GB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: </a:t>
            </a:r>
            <a:r>
              <a:rPr lang="sa-IN" sz="28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।</a:t>
            </a:r>
            <a:endParaRPr lang="en-GB" sz="28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3763" y="647700"/>
            <a:ext cx="2281237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endParaRPr lang="en-GB" sz="9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E5B4-F7C7-7267-08EB-6F6EF8EF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-IN" dirty="0">
                <a:solidFill>
                  <a:schemeClr val="accent5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अन्यानि उदाहरणानि</a:t>
            </a:r>
            <a:endParaRPr lang="en-IN" dirty="0">
              <a:solidFill>
                <a:schemeClr val="accent5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1AB7-0167-EB31-F072-30CE074C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2490135"/>
            <a:ext cx="7436498" cy="3444997"/>
          </a:xfrm>
        </p:spPr>
        <p:txBody>
          <a:bodyPr>
            <a:normAutofit fontScale="92500"/>
          </a:bodyPr>
          <a:lstStyle/>
          <a:p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विष्णुः + त्राता 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= </a:t>
            </a:r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विष्णुस्त्राता (खरि तकारे सकारस्य विसर्गः)</a:t>
            </a:r>
          </a:p>
          <a:p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उन्नतः + तरुः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=</a:t>
            </a:r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उन्नतस्तरुः (खरि तकारे सकारस्य विसर्गः)</a:t>
            </a:r>
          </a:p>
          <a:p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नद्याः + तीरम्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=</a:t>
            </a:r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नद्यास्तीरम् (खरि तकारे सकारस्य विसर्गः)</a:t>
            </a:r>
          </a:p>
          <a:p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भूमेः + तलम्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=</a:t>
            </a:r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भूमेस्तलम् (खरि तकारे सकारस्य विसर्गः)</a:t>
            </a:r>
          </a:p>
          <a:p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क्षिप्तः + थुत्कारः 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=</a:t>
            </a:r>
            <a:r>
              <a:rPr lang="sa-IN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क्षिप्तस्थुत्कारः (खरि थकारे सकारस्य विसर्गः)</a:t>
            </a:r>
          </a:p>
          <a:p>
            <a:endParaRPr lang="en-IN" dirty="0">
              <a:solidFill>
                <a:schemeClr val="accent5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289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9888-E509-6AA7-801F-D3993D7A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-IN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वैकल्पिकः विसर्गसन्धिः</a:t>
            </a:r>
            <a:endParaRPr lang="en-IN" dirty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E51E-23B3-11E3-57C2-43FD141E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490135"/>
            <a:ext cx="7529804" cy="3444997"/>
          </a:xfrm>
        </p:spPr>
        <p:txBody>
          <a:bodyPr>
            <a:normAutofit fontScale="85000" lnSpcReduction="10000"/>
          </a:bodyPr>
          <a:lstStyle/>
          <a:p>
            <a:r>
              <a:rPr lang="sa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वा शरि (8.3.36) – शरि विसर्गस्य विसर्गो वा स्यात्।</a:t>
            </a:r>
          </a:p>
          <a:p>
            <a:pPr marL="0" indent="0">
              <a:buNone/>
            </a:pPr>
            <a:r>
              <a:rPr lang="sa-IN" sz="3600" b="1" dirty="0">
                <a:latin typeface="Kokila" panose="020B0604020202020204" pitchFamily="34" charset="0"/>
                <a:cs typeface="Kokila" panose="020B0604020202020204" pitchFamily="34" charset="0"/>
              </a:rPr>
              <a:t>   </a:t>
            </a:r>
            <a:r>
              <a:rPr lang="sa-IN" sz="3600" b="1" dirty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शर् – श्, ष्, स् (स-आदेशो न भवति, तत्र विकल्पेन ः भवति।)</a:t>
            </a:r>
          </a:p>
          <a:p>
            <a:pPr marL="457200" lvl="1" indent="0">
              <a:buNone/>
            </a:pP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हरिः + शेते</a:t>
            </a:r>
          </a:p>
          <a:p>
            <a:pPr marL="457200" lvl="1" indent="0">
              <a:buNone/>
            </a:pP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हरिस् + शेते (विसर्जनीयस्य सः)</a:t>
            </a:r>
          </a:p>
          <a:p>
            <a:pPr marL="457200" lvl="1" indent="0">
              <a:buNone/>
            </a:pP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हरिश् + शेते (स्तोः श्चुना श्चुः)</a:t>
            </a:r>
          </a:p>
          <a:p>
            <a:pPr marL="457200" lvl="1" indent="0">
              <a:buNone/>
            </a:pPr>
            <a:r>
              <a:rPr lang="sa-IN" sz="32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हरिश्शेते / हरिः शेते</a:t>
            </a:r>
          </a:p>
          <a:p>
            <a:pPr marL="0" indent="0">
              <a:buNone/>
            </a:pP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15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1534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a-IN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ससजुषो रुः (8.2.66) – </a:t>
            </a:r>
            <a:r>
              <a:rPr lang="sa-IN" sz="28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पदान्तस्य सस्य सजुष् शब्दस्य च रुः स्यात्।</a:t>
            </a:r>
            <a:endParaRPr lang="en-GB" sz="2800" b="1" dirty="0">
              <a:solidFill>
                <a:srgbClr val="0070C0"/>
              </a:solidFill>
              <a:latin typeface="Kokila" pitchFamily="34" charset="0"/>
              <a:cs typeface="Kokila" pitchFamily="34" charset="0"/>
            </a:endParaRPr>
          </a:p>
          <a:p>
            <a:endParaRPr lang="sa-IN" sz="28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अतो रोरप्लुतादप्लुते (6.1.113) – </a:t>
            </a:r>
            <a:r>
              <a:rPr lang="sa-IN" sz="28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अप्लुतादतः परस्य रोरुः स्यात् अप्लुते अति।</a:t>
            </a:r>
          </a:p>
          <a:p>
            <a:r>
              <a:rPr lang="sa-IN" sz="28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उदाहरणम् –</a:t>
            </a:r>
          </a:p>
          <a:p>
            <a:pPr lvl="1"/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शिवः + अर्च्यः</a:t>
            </a:r>
          </a:p>
          <a:p>
            <a:pPr lvl="1"/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शिवस् + अर्च्यः (विसर्जनीयस्य सः)</a:t>
            </a:r>
          </a:p>
          <a:p>
            <a:pPr lvl="1"/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 + र् + अर्च्यः (ससजुषो रुः)</a:t>
            </a:r>
          </a:p>
          <a:p>
            <a:pPr lvl="1"/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 + उ + अर्च्यः (अतो रोरप्लुतादप्लुते)</a:t>
            </a:r>
          </a:p>
          <a:p>
            <a:pPr lvl="1"/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शिवो अर्च्यः (आद् गुणः)</a:t>
            </a:r>
          </a:p>
          <a:p>
            <a:pPr lvl="1"/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शिवोऽर्च्यः (एङः पदान्तादति)</a:t>
            </a:r>
          </a:p>
          <a:p>
            <a:endParaRPr lang="sa-IN" sz="28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  <a:p>
            <a:endParaRPr lang="sa-IN" sz="2800" b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 </a:t>
            </a:r>
            <a:endParaRPr lang="sa-IN" sz="2800" b="1" dirty="0">
              <a:solidFill>
                <a:srgbClr val="0000FF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9925" y="609600"/>
            <a:ext cx="22812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endParaRPr lang="en-GB" sz="36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DDE4-5940-A8D9-EB2E-29320616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5200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9C3C-00EB-A651-1F13-F8CCB058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हशि च (6.1.114) – </a:t>
            </a:r>
            <a:r>
              <a:rPr lang="sa-IN" sz="28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अप्लुतादतः परस्य रोरुः स्याद्धशि परे।</a:t>
            </a:r>
            <a:endParaRPr lang="en-GB" sz="2800" b="1" dirty="0">
              <a:solidFill>
                <a:srgbClr val="0070C0"/>
              </a:solidFill>
              <a:latin typeface="Kokila" pitchFamily="34" charset="0"/>
              <a:cs typeface="Kokila" pitchFamily="34" charset="0"/>
            </a:endParaRPr>
          </a:p>
          <a:p>
            <a:pPr marL="0" indent="0">
              <a:buNone/>
            </a:pPr>
            <a:r>
              <a:rPr lang="sa-IN" b="1" dirty="0">
                <a:solidFill>
                  <a:srgbClr val="0000FF"/>
                </a:solidFill>
                <a:latin typeface="Kokila" pitchFamily="34" charset="0"/>
                <a:cs typeface="Kokila" pitchFamily="34" charset="0"/>
              </a:rPr>
              <a:t> उदाहरणम् – शिवोवन्द्यः</a:t>
            </a:r>
          </a:p>
          <a:p>
            <a:pPr marL="457200" lvl="1" indent="0">
              <a:buNone/>
            </a:pPr>
            <a:r>
              <a:rPr lang="sa-IN" sz="2200" b="1" dirty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शिवः + वन्द्यः</a:t>
            </a:r>
          </a:p>
          <a:p>
            <a:pPr marL="457200" lvl="1" indent="0">
              <a:buNone/>
            </a:pPr>
            <a:r>
              <a:rPr lang="sa-IN" sz="2200" b="1" dirty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शिवस् + वन्द्यः (विसर्जनीयस्य सः)</a:t>
            </a:r>
          </a:p>
          <a:p>
            <a:pPr marL="457200" lvl="1" indent="0">
              <a:buNone/>
            </a:pPr>
            <a:r>
              <a:rPr lang="sa-IN" sz="2200" b="1" dirty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शिवर् + वन्द्यः (ससजुषो रुः)</a:t>
            </a:r>
          </a:p>
          <a:p>
            <a:pPr marL="457200" lvl="1" indent="0">
              <a:buNone/>
            </a:pPr>
            <a:r>
              <a:rPr lang="sa-IN" sz="2200" b="1" dirty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शिव + उ + वन्द्यः (हशि च)</a:t>
            </a:r>
          </a:p>
          <a:p>
            <a:pPr marL="457200" lvl="1" indent="0">
              <a:buNone/>
            </a:pPr>
            <a:r>
              <a:rPr lang="sa-IN" sz="2200" b="1" dirty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शिवो वन्द्यः (आद्गुणः)</a:t>
            </a:r>
          </a:p>
          <a:p>
            <a:pPr marL="457200" lvl="1" indent="0">
              <a:buNone/>
            </a:pPr>
            <a:r>
              <a:rPr lang="sa-IN" sz="2200" b="1" dirty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शिवोवन्द्यः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56749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699796" y="1604865"/>
            <a:ext cx="7632442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i-IN" sz="20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भोभगो‍अघो‍अपूर्वस्य योऽशि</a:t>
            </a:r>
            <a:r>
              <a:rPr lang="sa-IN" sz="20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 (8.3.17) - </a:t>
            </a:r>
            <a:r>
              <a:rPr lang="en-GB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एतत्पूर्वस्य (भोपूर्वस्य, भगोपूर्वस्य, अघोपूर्वस्य, अवर्णपूर्वस्य) रोर्यादेशोऽशि ।</a:t>
            </a:r>
          </a:p>
          <a:p>
            <a:r>
              <a:rPr lang="sa-IN" sz="20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लोपः शाकल्यस्य (8.3.19) </a:t>
            </a:r>
            <a:r>
              <a:rPr lang="sa-IN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- </a:t>
            </a:r>
            <a:r>
              <a:rPr lang="en-GB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sa-IN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वकारयकारयोः पदान्तयोः अवर्णपूर्वयोः </a:t>
            </a:r>
            <a:endParaRPr lang="en-GB" sz="20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लोपो भवति</a:t>
            </a:r>
            <a:r>
              <a:rPr lang="en-GB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 </a:t>
            </a:r>
            <a:r>
              <a:rPr lang="sa-IN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शाकल्यस्य</a:t>
            </a:r>
            <a:r>
              <a:rPr lang="en-GB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 </a:t>
            </a:r>
            <a:r>
              <a:rPr lang="sa-IN" sz="20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आचार्यस्य मतेन अशि परतः।</a:t>
            </a:r>
          </a:p>
          <a:p>
            <a:r>
              <a:rPr lang="sa-IN" sz="28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उदाहरणम् – देवाः इह</a:t>
            </a:r>
          </a:p>
          <a:p>
            <a:pPr lvl="1"/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देवास् + इह (विसर्जनीयस्य सः)</a:t>
            </a:r>
          </a:p>
          <a:p>
            <a:pPr lvl="1"/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देवार् + इह (ससजुषो रुः)</a:t>
            </a:r>
          </a:p>
          <a:p>
            <a:pPr lvl="1"/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देवाय् + इह (भोभगोअघोअपूर्वस्य योऽशि)</a:t>
            </a:r>
          </a:p>
          <a:p>
            <a:pPr lvl="1"/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देवायिह</a:t>
            </a:r>
          </a:p>
          <a:p>
            <a:pPr lvl="1"/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देवा + इह (लोपः शाकल्यस्य)</a:t>
            </a:r>
          </a:p>
          <a:p>
            <a:pPr lvl="1"/>
            <a:r>
              <a:rPr lang="sa-IN" sz="2400" b="1" dirty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देवा इह</a:t>
            </a:r>
          </a:p>
          <a:p>
            <a:endParaRPr lang="sa-IN" sz="28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sa-IN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3763" y="609600"/>
            <a:ext cx="22812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endParaRPr lang="en-GB" sz="36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754-6568-0443-2A04-8DA0D2AA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58696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6C34-3644-660C-9836-EFEF94E46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519265"/>
            <a:ext cx="6798736" cy="3415868"/>
          </a:xfrm>
        </p:spPr>
        <p:txBody>
          <a:bodyPr/>
          <a:lstStyle/>
          <a:p>
            <a:r>
              <a:rPr lang="sa-IN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हलि सर्वेषाम् (8.3.22) – </a:t>
            </a:r>
            <a:r>
              <a:rPr lang="sa-IN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भोभगोअघोअपूर्वस्य यस्य लोपः स्याद्धलि।</a:t>
            </a:r>
          </a:p>
          <a:p>
            <a:r>
              <a:rPr lang="sa-IN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उदाहरणम् – भो देवाः, भगो नमस्ते, अघो याहि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भोस् देवाः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भो+ र्+देवाः (ससजुषो रुः)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भो+य्+देवाः (भोभगोअगोअपूर्वस्य योऽशि)</a:t>
            </a:r>
          </a:p>
          <a:p>
            <a:pPr marL="457200" lvl="1" indent="0">
              <a:buNone/>
            </a:pPr>
            <a:r>
              <a:rPr lang="sa-IN" sz="2800" b="1" dirty="0">
                <a:solidFill>
                  <a:srgbClr val="00B050"/>
                </a:solidFill>
                <a:latin typeface="Kokila" pitchFamily="34" charset="0"/>
                <a:cs typeface="Kokila" pitchFamily="34" charset="0"/>
              </a:rPr>
              <a:t>भो देवाः (हलि सर्वेषाम्)</a:t>
            </a:r>
            <a:endParaRPr lang="en-GB" sz="2800" b="1" dirty="0">
              <a:solidFill>
                <a:srgbClr val="00B050"/>
              </a:solidFill>
              <a:latin typeface="Kokila" pitchFamily="34" charset="0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700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755780" y="1219200"/>
            <a:ext cx="76977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रो रि (8.3.14) – </a:t>
            </a:r>
            <a:r>
              <a:rPr lang="sa-IN" sz="24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रेफस्य रेफे परे लोपः स्यात्।</a:t>
            </a:r>
            <a:endParaRPr lang="en-GB" sz="2400" b="1" dirty="0">
              <a:solidFill>
                <a:srgbClr val="0070C0"/>
              </a:solidFill>
              <a:latin typeface="Kokila" pitchFamily="34" charset="0"/>
              <a:cs typeface="Kokila" pitchFamily="34" charset="0"/>
            </a:endParaRPr>
          </a:p>
          <a:p>
            <a:endParaRPr lang="sa-IN" sz="24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ढ्रलोपे पूर्वस्य दीर्घोऽणः (6.3.111) -  </a:t>
            </a:r>
            <a:r>
              <a:rPr lang="sa-IN" sz="2400" b="1" dirty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ढरेफयोर्लोप निमित्तयोः पूर्वस्याणो दीर्घः स्यात्।</a:t>
            </a:r>
            <a:endParaRPr lang="en-GB" sz="2400" b="1" dirty="0">
              <a:solidFill>
                <a:srgbClr val="0070C0"/>
              </a:solidFill>
              <a:latin typeface="Kokila" pitchFamily="34" charset="0"/>
              <a:cs typeface="Kokila" pitchFamily="34" charset="0"/>
            </a:endParaRPr>
          </a:p>
          <a:p>
            <a:endParaRPr lang="sa-IN" sz="2400" b="1" dirty="0">
              <a:solidFill>
                <a:srgbClr val="002060"/>
              </a:solidFill>
              <a:latin typeface="Kokila" pitchFamily="34" charset="0"/>
              <a:cs typeface="Kokila" pitchFamily="34" charset="0"/>
            </a:endParaRPr>
          </a:p>
          <a:p>
            <a:r>
              <a:rPr lang="sa-IN" sz="2400" b="1" dirty="0">
                <a:solidFill>
                  <a:srgbClr val="002060"/>
                </a:solidFill>
                <a:latin typeface="Kokila" pitchFamily="34" charset="0"/>
                <a:cs typeface="Kokila" pitchFamily="34" charset="0"/>
              </a:rPr>
              <a:t>उदाहरणम् – पुनारमते, हरीरम्यः </a:t>
            </a:r>
          </a:p>
          <a:p>
            <a:pPr lvl="1"/>
            <a:r>
              <a:rPr lang="sa-IN" sz="2400" b="1" dirty="0">
                <a:solidFill>
                  <a:srgbClr val="FFC000"/>
                </a:solidFill>
                <a:latin typeface="Kokila" pitchFamily="34" charset="0"/>
                <a:cs typeface="Kokila" pitchFamily="34" charset="0"/>
              </a:rPr>
              <a:t>पुनर् + रमते</a:t>
            </a:r>
          </a:p>
          <a:p>
            <a:pPr lvl="1"/>
            <a:r>
              <a:rPr lang="sa-IN" sz="2400" b="1" dirty="0">
                <a:solidFill>
                  <a:srgbClr val="FFC000"/>
                </a:solidFill>
                <a:latin typeface="Kokila" pitchFamily="34" charset="0"/>
                <a:cs typeface="Kokila" pitchFamily="34" charset="0"/>
              </a:rPr>
              <a:t>पुन + रमते (रोरि)</a:t>
            </a:r>
          </a:p>
          <a:p>
            <a:pPr lvl="1"/>
            <a:r>
              <a:rPr lang="sa-IN" sz="2400" b="1" dirty="0">
                <a:solidFill>
                  <a:srgbClr val="FFC000"/>
                </a:solidFill>
                <a:latin typeface="Kokila" pitchFamily="34" charset="0"/>
                <a:cs typeface="Kokila" pitchFamily="34" charset="0"/>
              </a:rPr>
              <a:t>पुनारमते (ढ्रलोपे पूर्वस्य दीर्घोऽणः)</a:t>
            </a:r>
          </a:p>
          <a:p>
            <a:pPr lvl="1"/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हरिस् + रम्यः</a:t>
            </a:r>
          </a:p>
          <a:p>
            <a:pPr lvl="1"/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हरिर् + रम्यः (ससजुषो रुः)</a:t>
            </a:r>
          </a:p>
          <a:p>
            <a:pPr lvl="1"/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हरि + रम्यः (रो रि)</a:t>
            </a:r>
          </a:p>
          <a:p>
            <a:pPr lvl="1"/>
            <a:r>
              <a:rPr lang="sa-IN" sz="2400" b="1" dirty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हरीरम्यः (ढ्रलोपे पूर्वस्य दीर्घोऽणः)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9925" y="533400"/>
            <a:ext cx="2281238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  <a:cs typeface="Aparajita" pitchFamily="34" charset="0"/>
              </a:rPr>
              <a:t>विसर्गसन्धिः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endParaRPr lang="en-GB" sz="9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663</TotalTime>
  <Words>5062</Words>
  <Application>Microsoft Office PowerPoint</Application>
  <PresentationFormat>On-screen Show (4:3)</PresentationFormat>
  <Paragraphs>959</Paragraphs>
  <Slides>103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Aparajita</vt:lpstr>
      <vt:lpstr>Arial</vt:lpstr>
      <vt:lpstr>Calibri</vt:lpstr>
      <vt:lpstr>Garamond</vt:lpstr>
      <vt:lpstr>Kokila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सन्धिस्थानानि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चुत्वसन्धिनिषेधः</vt:lpstr>
      <vt:lpstr>PowerPoint Presentation</vt:lpstr>
      <vt:lpstr>PowerPoint Presentation</vt:lpstr>
      <vt:lpstr>PowerPoint Presentation</vt:lpstr>
      <vt:lpstr>PowerPoint Presentation</vt:lpstr>
      <vt:lpstr>ष्टुत्वसन्धिनिषेधः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अन्यानि उदाहरणानि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अन्यानि उदाहरणानि</vt:lpstr>
      <vt:lpstr>वैकल्पिकः विसर्गसन्धिः</vt:lpstr>
      <vt:lpstr>PowerPoint Presentation</vt:lpstr>
      <vt:lpstr>विसर्गसन्धिः </vt:lpstr>
      <vt:lpstr>PowerPoint Presentation</vt:lpstr>
      <vt:lpstr>विसर्गसन्धिः </vt:lpstr>
      <vt:lpstr>PowerPoint Presentation</vt:lpstr>
      <vt:lpstr>विसर्गसन्धिः</vt:lpstr>
      <vt:lpstr>विसर्गसन्धिः </vt:lpstr>
      <vt:lpstr>विसर्गसन्धिः</vt:lpstr>
      <vt:lpstr>धन्यवादः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Dilip panda</cp:lastModifiedBy>
  <cp:revision>76</cp:revision>
  <dcterms:modified xsi:type="dcterms:W3CDTF">2023-05-22T11:20:18Z</dcterms:modified>
</cp:coreProperties>
</file>